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258" r:id="rId3"/>
    <p:sldId id="259" r:id="rId4"/>
    <p:sldId id="260" r:id="rId5"/>
    <p:sldId id="262" r:id="rId6"/>
    <p:sldId id="261" r:id="rId7"/>
    <p:sldId id="275" r:id="rId8"/>
    <p:sldId id="263" r:id="rId9"/>
    <p:sldId id="264" r:id="rId10"/>
    <p:sldId id="265" r:id="rId11"/>
    <p:sldId id="266" r:id="rId12"/>
    <p:sldId id="271" r:id="rId13"/>
    <p:sldId id="269" r:id="rId14"/>
    <p:sldId id="273" r:id="rId15"/>
    <p:sldId id="270" r:id="rId16"/>
    <p:sldId id="278" r:id="rId17"/>
    <p:sldId id="277" r:id="rId18"/>
    <p:sldId id="268" r:id="rId19"/>
    <p:sldId id="276"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48" autoAdjust="0"/>
    <p:restoredTop sz="82209" autoAdjust="0"/>
  </p:normalViewPr>
  <p:slideViewPr>
    <p:cSldViewPr snapToGrid="0">
      <p:cViewPr varScale="1">
        <p:scale>
          <a:sx n="94" d="100"/>
          <a:sy n="94" d="100"/>
        </p:scale>
        <p:origin x="1656" y="84"/>
      </p:cViewPr>
      <p:guideLst>
        <p:guide orient="horz" pos="2160"/>
        <p:guide pos="384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D4833-CA94-4E6E-BCB1-DE09CD44FC08}" type="datetimeFigureOut">
              <a:rPr lang="en-GB" smtClean="0"/>
              <a:t>25/06/2016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B4192-F005-490B-99EB-627EFECDCCA5}" type="slidenum">
              <a:rPr lang="en-GB" smtClean="0"/>
              <a:t>‹#›</a:t>
            </a:fld>
            <a:endParaRPr lang="en-GB"/>
          </a:p>
        </p:txBody>
      </p:sp>
    </p:spTree>
    <p:extLst>
      <p:ext uri="{BB962C8B-B14F-4D97-AF65-F5344CB8AC3E}">
        <p14:creationId xmlns:p14="http://schemas.microsoft.com/office/powerpoint/2010/main" val="2396801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DB4192-F005-490B-99EB-627EFECDCCA5}" type="slidenum">
              <a:rPr lang="en-GB" smtClean="0"/>
              <a:t>1</a:t>
            </a:fld>
            <a:endParaRPr lang="en-GB"/>
          </a:p>
        </p:txBody>
      </p:sp>
    </p:spTree>
    <p:extLst>
      <p:ext uri="{BB962C8B-B14F-4D97-AF65-F5344CB8AC3E}">
        <p14:creationId xmlns:p14="http://schemas.microsoft.com/office/powerpoint/2010/main" val="10056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Examples of similar bridge games</a:t>
            </a:r>
          </a:p>
        </p:txBody>
      </p:sp>
      <p:sp>
        <p:nvSpPr>
          <p:cNvPr id="4" name="Slide Number Placeholder 3"/>
          <p:cNvSpPr>
            <a:spLocks noGrp="1"/>
          </p:cNvSpPr>
          <p:nvPr>
            <p:ph type="sldNum" sz="quarter" idx="10"/>
          </p:nvPr>
        </p:nvSpPr>
        <p:spPr/>
        <p:txBody>
          <a:bodyPr/>
          <a:lstStyle/>
          <a:p>
            <a:fld id="{CEDB4192-F005-490B-99EB-627EFECDCCA5}" type="slidenum">
              <a:rPr lang="en-GB" smtClean="0"/>
              <a:t>20</a:t>
            </a:fld>
            <a:endParaRPr lang="en-GB"/>
          </a:p>
        </p:txBody>
      </p:sp>
    </p:spTree>
    <p:extLst>
      <p:ext uri="{BB962C8B-B14F-4D97-AF65-F5344CB8AC3E}">
        <p14:creationId xmlns:p14="http://schemas.microsoft.com/office/powerpoint/2010/main" val="109484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notion of fixation originated primarily in Gestalt theory, where a series of studies were conducted to explore the occurrence of this behaviour. In psychology, it was studied with… To get experimental control, these problems are usually very simple… and well defined. The concept of ‘design fixation’ was developed from these psychology studies, with the term initially being used to refer to ‘a blind adherence to a set of ideas or concepts limiting the output of conceptual design’. It was then studied</a:t>
            </a:r>
            <a:r>
              <a:rPr lang="en-GB" sz="1200" kern="1200" baseline="0" dirty="0">
                <a:solidFill>
                  <a:schemeClr val="tx1"/>
                </a:solidFill>
                <a:effectLst/>
                <a:latin typeface="+mn-lt"/>
                <a:ea typeface="+mn-ea"/>
                <a:cs typeface="+mn-cs"/>
              </a:rPr>
              <a:t> with…</a:t>
            </a:r>
            <a:endParaRPr lang="en-GB" dirty="0"/>
          </a:p>
        </p:txBody>
      </p:sp>
      <p:sp>
        <p:nvSpPr>
          <p:cNvPr id="4" name="Slide Number Placeholder 3"/>
          <p:cNvSpPr>
            <a:spLocks noGrp="1"/>
          </p:cNvSpPr>
          <p:nvPr>
            <p:ph type="sldNum" sz="quarter" idx="10"/>
          </p:nvPr>
        </p:nvSpPr>
        <p:spPr/>
        <p:txBody>
          <a:bodyPr/>
          <a:lstStyle/>
          <a:p>
            <a:fld id="{CEDB4192-F005-490B-99EB-627EFECDCCA5}" type="slidenum">
              <a:rPr lang="en-GB" smtClean="0"/>
              <a:t>3</a:t>
            </a:fld>
            <a:endParaRPr lang="en-GB"/>
          </a:p>
        </p:txBody>
      </p:sp>
    </p:spTree>
    <p:extLst>
      <p:ext uri="{BB962C8B-B14F-4D97-AF65-F5344CB8AC3E}">
        <p14:creationId xmlns:p14="http://schemas.microsoft.com/office/powerpoint/2010/main" val="180524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These particular features of the design problems imply that…</a:t>
            </a:r>
            <a:endParaRPr lang="en-GB" dirty="0"/>
          </a:p>
        </p:txBody>
      </p:sp>
      <p:sp>
        <p:nvSpPr>
          <p:cNvPr id="4" name="Slide Number Placeholder 3"/>
          <p:cNvSpPr>
            <a:spLocks noGrp="1"/>
          </p:cNvSpPr>
          <p:nvPr>
            <p:ph type="sldNum" sz="quarter" idx="10"/>
          </p:nvPr>
        </p:nvSpPr>
        <p:spPr/>
        <p:txBody>
          <a:bodyPr/>
          <a:lstStyle/>
          <a:p>
            <a:fld id="{CEDB4192-F005-490B-99EB-627EFECDCCA5}" type="slidenum">
              <a:rPr lang="en-GB" smtClean="0"/>
              <a:t>4</a:t>
            </a:fld>
            <a:endParaRPr lang="en-GB"/>
          </a:p>
        </p:txBody>
      </p:sp>
    </p:spTree>
    <p:extLst>
      <p:ext uri="{BB962C8B-B14F-4D97-AF65-F5344CB8AC3E}">
        <p14:creationId xmlns:p14="http://schemas.microsoft.com/office/powerpoint/2010/main" val="166089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exploring the potential for games like this to offer a platform for studying design fixation, we were inspired by one of the experimental paradigms most commonly used to investigate fixation effects in the psychological literature: </a:t>
            </a:r>
            <a:r>
              <a:rPr lang="en-GB" sz="1200" b="1" kern="1200" dirty="0">
                <a:solidFill>
                  <a:schemeClr val="tx1"/>
                </a:solidFill>
                <a:effectLst/>
                <a:latin typeface="+mn-lt"/>
                <a:ea typeface="+mn-ea"/>
                <a:cs typeface="+mn-cs"/>
              </a:rPr>
              <a:t>the water-jar task developed by </a:t>
            </a:r>
            <a:r>
              <a:rPr lang="en-GB" sz="1200" b="1" kern="1200" dirty="0" err="1">
                <a:solidFill>
                  <a:schemeClr val="tx1"/>
                </a:solidFill>
                <a:effectLst/>
                <a:latin typeface="+mn-lt"/>
                <a:ea typeface="+mn-ea"/>
                <a:cs typeface="+mn-cs"/>
              </a:rPr>
              <a:t>Luchins</a:t>
            </a:r>
            <a:r>
              <a:rPr lang="en-GB" sz="1200" b="1" kern="1200" baseline="0" dirty="0">
                <a:solidFill>
                  <a:schemeClr val="tx1"/>
                </a:solidFill>
                <a:effectLst/>
                <a:latin typeface="+mn-lt"/>
                <a:ea typeface="+mn-ea"/>
                <a:cs typeface="+mn-cs"/>
              </a:rPr>
              <a:t> to study the </a:t>
            </a:r>
            <a:r>
              <a:rPr kumimoji="0" lang="en-GB" sz="1200" b="1" i="1" u="none" strike="noStrike" kern="1200" cap="none" spc="0" normalizeH="0" baseline="0" noProof="0" dirty="0" err="1">
                <a:ln>
                  <a:noFill/>
                </a:ln>
                <a:solidFill>
                  <a:prstClr val="black"/>
                </a:solidFill>
                <a:effectLst/>
                <a:uLnTx/>
                <a:uFillTx/>
                <a:latin typeface="Corbel" panose="020B0503020204020204"/>
                <a:ea typeface="+mn-ea"/>
                <a:cs typeface="+mn-cs"/>
              </a:rPr>
              <a:t>Einstellung</a:t>
            </a:r>
            <a:r>
              <a:rPr kumimoji="0" lang="en-GB" sz="1200" b="1" i="0" u="none" strike="noStrike" kern="1200" cap="none" spc="0" normalizeH="0" baseline="0" noProof="0" dirty="0">
                <a:ln>
                  <a:noFill/>
                </a:ln>
                <a:solidFill>
                  <a:prstClr val="black"/>
                </a:solidFill>
                <a:effectLst/>
                <a:uLnTx/>
                <a:uFillTx/>
                <a:latin typeface="Corbel" panose="020B0503020204020204"/>
                <a:ea typeface="+mn-ea"/>
                <a:cs typeface="+mn-cs"/>
              </a:rPr>
              <a:t> Effect. </a:t>
            </a:r>
            <a:endParaRPr lang="en-GB"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7BDA-F912-4AAD-9F56-B1ED0ACD819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85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Following the original </a:t>
            </a:r>
            <a:r>
              <a:rPr lang="en-GB" sz="1200" kern="1200" dirty="0" err="1">
                <a:solidFill>
                  <a:schemeClr val="tx1"/>
                </a:solidFill>
                <a:effectLst/>
                <a:latin typeface="+mn-lt"/>
                <a:ea typeface="+mn-ea"/>
                <a:cs typeface="+mn-cs"/>
              </a:rPr>
              <a:t>Luchins</a:t>
            </a:r>
            <a:r>
              <a:rPr lang="en-GB" sz="1200" kern="1200" dirty="0">
                <a:solidFill>
                  <a:schemeClr val="tx1"/>
                </a:solidFill>
                <a:effectLst/>
                <a:latin typeface="+mn-lt"/>
                <a:ea typeface="+mn-ea"/>
                <a:cs typeface="+mn-cs"/>
              </a:rPr>
              <a:t>’ paradigm, we are developing a computer game task. Right now, the game is an adopted version of the existing game Pontifex, developed by Chronic Logic. It consists</a:t>
            </a:r>
            <a:r>
              <a:rPr lang="en-GB" sz="1200" kern="1200" baseline="0" dirty="0">
                <a:solidFill>
                  <a:schemeClr val="tx1"/>
                </a:solidFill>
                <a:effectLst/>
                <a:latin typeface="+mn-lt"/>
                <a:ea typeface="+mn-ea"/>
                <a:cs typeface="+mn-cs"/>
              </a:rPr>
              <a:t> of…</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7BDA-F912-4AAD-9F56-B1ED0ACD819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3940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 yes- if you have time.</a:t>
            </a:r>
          </a:p>
        </p:txBody>
      </p:sp>
      <p:sp>
        <p:nvSpPr>
          <p:cNvPr id="4" name="Slide Number Placeholder 3"/>
          <p:cNvSpPr>
            <a:spLocks noGrp="1"/>
          </p:cNvSpPr>
          <p:nvPr>
            <p:ph type="sldNum" sz="quarter" idx="10"/>
          </p:nvPr>
        </p:nvSpPr>
        <p:spPr/>
        <p:txBody>
          <a:bodyPr/>
          <a:lstStyle/>
          <a:p>
            <a:fld id="{CEDB4192-F005-490B-99EB-627EFECDCCA5}" type="slidenum">
              <a:rPr lang="en-GB" smtClean="0"/>
              <a:t>7</a:t>
            </a:fld>
            <a:endParaRPr lang="en-GB"/>
          </a:p>
        </p:txBody>
      </p:sp>
    </p:spTree>
    <p:extLst>
      <p:ext uri="{BB962C8B-B14F-4D97-AF65-F5344CB8AC3E}">
        <p14:creationId xmlns:p14="http://schemas.microsoft.com/office/powerpoint/2010/main" val="562188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First</a:t>
            </a:r>
            <a:r>
              <a:rPr lang="en-US" baseline="0" dirty="0"/>
              <a:t> of all, </a:t>
            </a:r>
            <a:r>
              <a:rPr lang="en-US" dirty="0"/>
              <a:t>It is very difficult to arrive at tasks that are properly controlled and yet flexible enough to permit creative design work to be performed. But there are clear advantages</a:t>
            </a:r>
            <a:r>
              <a:rPr lang="en-US" baseline="0" dirty="0"/>
              <a:t> for the game approach to fixation…</a:t>
            </a:r>
            <a:endParaRPr lang="en-US"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7BDA-F912-4AAD-9F56-B1ED0ACD819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118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GB" sz="1200" b="0" i="0" u="none" strike="noStrike" kern="1200" cap="none" spc="0" normalizeH="0" baseline="0" noProof="0" dirty="0">
                <a:ln>
                  <a:noFill/>
                </a:ln>
                <a:solidFill>
                  <a:prstClr val="black"/>
                </a:solidFill>
                <a:effectLst/>
                <a:uLnTx/>
                <a:uFillTx/>
                <a:latin typeface="Corbel" panose="020B0503020204020204"/>
              </a:rPr>
              <a:t>measuring out precise volumes of water, </a:t>
            </a:r>
            <a:r>
              <a:rPr kumimoji="0" lang="en-GB" sz="1200" b="0" i="0" u="none" strike="noStrike" kern="1200" cap="none" spc="0" normalizeH="0" baseline="0" noProof="0" dirty="0" err="1">
                <a:ln>
                  <a:noFill/>
                </a:ln>
                <a:solidFill>
                  <a:prstClr val="black"/>
                </a:solidFill>
                <a:effectLst/>
                <a:uLnTx/>
                <a:uFillTx/>
                <a:latin typeface="Corbel" panose="020B0503020204020204"/>
              </a:rPr>
              <a:t>Luchins</a:t>
            </a:r>
            <a:r>
              <a:rPr kumimoji="0" lang="en-GB" sz="1200" b="0" i="0" u="none" strike="noStrike" kern="1200" cap="none" spc="0" normalizeH="0" baseline="0" noProof="0" dirty="0">
                <a:ln>
                  <a:noFill/>
                </a:ln>
                <a:solidFill>
                  <a:prstClr val="black"/>
                </a:solidFill>
                <a:effectLst/>
                <a:uLnTx/>
                <a:uFillTx/>
                <a:latin typeface="Corbel" panose="020B0503020204020204"/>
              </a:rPr>
              <a:t>, 1942</a:t>
            </a:r>
            <a:br>
              <a:rPr kumimoji="0" lang="en-GB" sz="1200" b="0" i="0" u="none" strike="noStrike" kern="1200" cap="none" spc="0" normalizeH="0" baseline="0" noProof="0" dirty="0">
                <a:ln>
                  <a:noFill/>
                </a:ln>
                <a:solidFill>
                  <a:prstClr val="black"/>
                </a:solidFill>
                <a:effectLst/>
                <a:uLnTx/>
                <a:uFillTx/>
                <a:latin typeface="Corbel" panose="020B0503020204020204"/>
              </a:rPr>
            </a:br>
            <a:r>
              <a:rPr kumimoji="0" lang="en-GB" sz="1200" b="0" i="0" u="none" strike="noStrike" kern="1200" cap="none" spc="0" normalizeH="0" baseline="0" noProof="0" dirty="0">
                <a:ln>
                  <a:noFill/>
                </a:ln>
                <a:solidFill>
                  <a:prstClr val="black"/>
                </a:solidFill>
                <a:effectLst/>
                <a:uLnTx/>
                <a:uFillTx/>
                <a:latin typeface="Corbel" panose="020B0503020204020204"/>
              </a:rPr>
              <a:t>tying two distant strings together, Maier, 1931</a:t>
            </a:r>
          </a:p>
          <a:p>
            <a:r>
              <a:rPr kumimoji="0" lang="en-GB" sz="1200" b="0" i="0" u="none" strike="noStrike" kern="1200" cap="none" spc="0" normalizeH="0" baseline="0" noProof="0" dirty="0">
                <a:ln>
                  <a:noFill/>
                </a:ln>
                <a:solidFill>
                  <a:prstClr val="black"/>
                </a:solidFill>
                <a:effectLst/>
                <a:uLnTx/>
                <a:uFillTx/>
                <a:latin typeface="Corbel" panose="020B0503020204020204"/>
              </a:rPr>
              <a:t>fixing a candle to the side of a wall with limited tools, </a:t>
            </a:r>
            <a:r>
              <a:rPr kumimoji="0" lang="en-GB" sz="1200" b="0" i="0" u="none" strike="noStrike" kern="1200" cap="none" spc="0" normalizeH="0" baseline="0" noProof="0" dirty="0" err="1">
                <a:ln>
                  <a:noFill/>
                </a:ln>
                <a:solidFill>
                  <a:prstClr val="black"/>
                </a:solidFill>
                <a:effectLst/>
                <a:uLnTx/>
                <a:uFillTx/>
                <a:latin typeface="Corbel" panose="020B0503020204020204"/>
              </a:rPr>
              <a:t>Duncker</a:t>
            </a:r>
            <a:r>
              <a:rPr kumimoji="0" lang="en-GB" sz="1200" b="0" i="0" u="none" strike="noStrike" kern="1200" cap="none" spc="0" normalizeH="0" baseline="0" noProof="0" dirty="0">
                <a:ln>
                  <a:noFill/>
                </a:ln>
                <a:solidFill>
                  <a:prstClr val="black"/>
                </a:solidFill>
                <a:effectLst/>
                <a:uLnTx/>
                <a:uFillTx/>
                <a:latin typeface="Corbel" panose="020B0503020204020204"/>
              </a:rPr>
              <a:t> 1945</a:t>
            </a:r>
          </a:p>
          <a:p>
            <a:r>
              <a:rPr kumimoji="0" lang="en-GB" sz="1200" b="0" i="0" u="none" strike="noStrike" kern="1200" cap="none" spc="0" normalizeH="0" baseline="0" noProof="0" dirty="0">
                <a:ln>
                  <a:noFill/>
                </a:ln>
                <a:solidFill>
                  <a:prstClr val="black"/>
                </a:solidFill>
                <a:effectLst/>
                <a:uLnTx/>
                <a:uFillTx/>
                <a:latin typeface="Corbel" panose="020B0503020204020204"/>
              </a:rPr>
              <a:t>designing a car-mounted bicycle rack</a:t>
            </a:r>
            <a:r>
              <a:rPr lang="en-GB" sz="1200" dirty="0">
                <a:solidFill>
                  <a:prstClr val="black"/>
                </a:solidFill>
              </a:rPr>
              <a:t>, </a:t>
            </a:r>
            <a:r>
              <a:rPr lang="en-GB" sz="1200" dirty="0" err="1">
                <a:solidFill>
                  <a:prstClr val="black"/>
                </a:solidFill>
              </a:rPr>
              <a:t>Jansson</a:t>
            </a:r>
            <a:r>
              <a:rPr lang="en-GB" sz="1200" dirty="0">
                <a:solidFill>
                  <a:prstClr val="black"/>
                </a:solidFill>
              </a:rPr>
              <a:t> &amp; Smith, 1991</a:t>
            </a:r>
          </a:p>
          <a:p>
            <a:r>
              <a:rPr lang="en-GB" sz="1200" dirty="0">
                <a:solidFill>
                  <a:prstClr val="black"/>
                </a:solidFill>
              </a:rPr>
              <a:t>developing </a:t>
            </a:r>
            <a:r>
              <a:rPr kumimoji="0" lang="en-GB" sz="1200" b="0" i="0" u="none" strike="noStrike" kern="1200" cap="none" spc="0" normalizeH="0" baseline="0" noProof="0" dirty="0">
                <a:ln>
                  <a:noFill/>
                </a:ln>
                <a:solidFill>
                  <a:prstClr val="black"/>
                </a:solidFill>
                <a:effectLst/>
                <a:uLnTx/>
                <a:uFillTx/>
                <a:latin typeface="Corbel" panose="020B0503020204020204"/>
              </a:rPr>
              <a:t>a concept for an automated rent-a-car facility, Ball et al., 2004</a:t>
            </a:r>
          </a:p>
          <a:p>
            <a:r>
              <a:rPr kumimoji="0" lang="en-GB" sz="1200" b="0" i="0" u="none" strike="noStrike" kern="1200" cap="none" spc="0" normalizeH="0" baseline="0" noProof="0" dirty="0">
                <a:ln>
                  <a:noFill/>
                </a:ln>
                <a:solidFill>
                  <a:prstClr val="black"/>
                </a:solidFill>
                <a:effectLst/>
                <a:uLnTx/>
                <a:uFillTx/>
                <a:latin typeface="Corbel" panose="020B0503020204020204"/>
              </a:rPr>
              <a:t>designing a device to retrieve a book from a shelf that is out of reach, Cardoso &amp; </a:t>
            </a:r>
            <a:r>
              <a:rPr kumimoji="0" lang="en-GB" sz="1200" b="0" i="0" u="none" strike="noStrike" kern="1200" cap="none" spc="0" normalizeH="0" baseline="0" noProof="0" dirty="0" err="1">
                <a:ln>
                  <a:noFill/>
                </a:ln>
                <a:solidFill>
                  <a:prstClr val="black"/>
                </a:solidFill>
                <a:effectLst/>
                <a:uLnTx/>
                <a:uFillTx/>
                <a:latin typeface="Corbel" panose="020B0503020204020204"/>
              </a:rPr>
              <a:t>Badke</a:t>
            </a:r>
            <a:r>
              <a:rPr kumimoji="0" lang="en-GB" sz="1200" b="0" i="0" u="none" strike="noStrike" kern="1200" cap="none" spc="0" normalizeH="0" baseline="0" noProof="0" dirty="0">
                <a:ln>
                  <a:noFill/>
                </a:ln>
                <a:solidFill>
                  <a:prstClr val="black"/>
                </a:solidFill>
                <a:effectLst/>
                <a:uLnTx/>
                <a:uFillTx/>
                <a:latin typeface="Corbel" panose="020B0503020204020204"/>
              </a:rPr>
              <a:t>-Schaub, 2011</a:t>
            </a:r>
            <a:endParaRPr lang="en-GB" dirty="0"/>
          </a:p>
        </p:txBody>
      </p:sp>
      <p:sp>
        <p:nvSpPr>
          <p:cNvPr id="4" name="Slide Number Placeholder 3"/>
          <p:cNvSpPr>
            <a:spLocks noGrp="1"/>
          </p:cNvSpPr>
          <p:nvPr>
            <p:ph type="sldNum" sz="quarter" idx="10"/>
          </p:nvPr>
        </p:nvSpPr>
        <p:spPr/>
        <p:txBody>
          <a:bodyPr/>
          <a:lstStyle/>
          <a:p>
            <a:fld id="{CEDB4192-F005-490B-99EB-627EFECDCCA5}" type="slidenum">
              <a:rPr lang="en-GB" smtClean="0"/>
              <a:t>17</a:t>
            </a:fld>
            <a:endParaRPr lang="en-GB"/>
          </a:p>
        </p:txBody>
      </p:sp>
    </p:spTree>
    <p:extLst>
      <p:ext uri="{BB962C8B-B14F-4D97-AF65-F5344CB8AC3E}">
        <p14:creationId xmlns:p14="http://schemas.microsoft.com/office/powerpoint/2010/main" val="273906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Examples of cartoon-like aesthetics</a:t>
            </a:r>
            <a:r>
              <a:rPr lang="en-GB" baseline="0" dirty="0"/>
              <a:t> </a:t>
            </a:r>
            <a:endParaRPr lang="en-GB" dirty="0"/>
          </a:p>
        </p:txBody>
      </p:sp>
      <p:sp>
        <p:nvSpPr>
          <p:cNvPr id="4" name="Slide Number Placeholder 3"/>
          <p:cNvSpPr>
            <a:spLocks noGrp="1"/>
          </p:cNvSpPr>
          <p:nvPr>
            <p:ph type="sldNum" sz="quarter" idx="10"/>
          </p:nvPr>
        </p:nvSpPr>
        <p:spPr/>
        <p:txBody>
          <a:bodyPr/>
          <a:lstStyle/>
          <a:p>
            <a:fld id="{CEDB4192-F005-490B-99EB-627EFECDCCA5}" type="slidenum">
              <a:rPr lang="en-GB" smtClean="0"/>
              <a:t>19</a:t>
            </a:fld>
            <a:endParaRPr lang="en-GB"/>
          </a:p>
        </p:txBody>
      </p:sp>
    </p:spTree>
    <p:extLst>
      <p:ext uri="{BB962C8B-B14F-4D97-AF65-F5344CB8AC3E}">
        <p14:creationId xmlns:p14="http://schemas.microsoft.com/office/powerpoint/2010/main" val="2308261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a:xfrm>
            <a:off x="5332412" y="5883275"/>
            <a:ext cx="4324044"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026393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37788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731288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black"/>
                </a:solidFill>
                <a:effectLst/>
                <a:uLnTx/>
                <a:uFillTx/>
                <a:latin typeface="Corbel" panose="020B0503020204020204"/>
                <a:ea typeface="+mn-ea"/>
                <a:cs typeface="+mn-cs"/>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black"/>
                </a:solidFill>
                <a:effectLst/>
                <a:uLnTx/>
                <a:uFillTx/>
                <a:latin typeface="Corbel" panose="020B0503020204020204"/>
                <a:ea typeface="+mn-ea"/>
                <a:cs typeface="+mn-cs"/>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35946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98287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black"/>
                </a:solidFill>
                <a:effectLst/>
                <a:uLnTx/>
                <a:uFillTx/>
                <a:latin typeface="Corbel" panose="020B0503020204020204"/>
                <a:ea typeface="+mn-ea"/>
                <a:cs typeface="+mn-cs"/>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all" spc="0" normalizeH="0" baseline="0" noProof="0" dirty="0">
                <a:ln w="3175" cmpd="sng">
                  <a:noFill/>
                </a:ln>
                <a:solidFill>
                  <a:prstClr val="black"/>
                </a:solidFill>
                <a:effectLst/>
                <a:uLnTx/>
                <a:uFillTx/>
                <a:latin typeface="Corbel" panose="020B0503020204020204"/>
                <a:ea typeface="+mn-ea"/>
                <a:cs typeface="+mn-cs"/>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369185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19268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293396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151516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a:xfrm>
            <a:off x="10951856" y="5867131"/>
            <a:ext cx="55116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86367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566013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3536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62681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12450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519082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38652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67612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2ED415E-74E6-4E59-BD1E-9208500580A8}" type="datetimeFigureOut">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25/06/2016</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E1FABB4-F858-483D-B0C6-D79436A136DB}" type="slidenum">
              <a:rPr kumimoji="0" lang="en-GB"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0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5816509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lal40@cam.ac.uk" TargetMode="External"/><Relationship Id="rId2" Type="http://schemas.openxmlformats.org/officeDocument/2006/relationships/hyperlink" Target="mailto:man52@cam.ac.uk"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84045" y="1282761"/>
            <a:ext cx="9715897" cy="1500762"/>
          </a:xfrm>
        </p:spPr>
        <p:txBody>
          <a:bodyPr>
            <a:normAutofit/>
          </a:bodyPr>
          <a:lstStyle/>
          <a:p>
            <a:r>
              <a:rPr lang="en-GB" sz="4400" b="1" dirty="0"/>
              <a:t>A computer game</a:t>
            </a:r>
            <a:br>
              <a:rPr lang="en-GB" sz="4400" b="1" dirty="0"/>
            </a:br>
            <a:r>
              <a:rPr lang="en-GB" sz="4400" b="1" dirty="0"/>
              <a:t>to study design fixation</a:t>
            </a:r>
          </a:p>
        </p:txBody>
      </p:sp>
      <p:sp>
        <p:nvSpPr>
          <p:cNvPr id="3" name="Subtitle 2"/>
          <p:cNvSpPr>
            <a:spLocks noGrp="1"/>
          </p:cNvSpPr>
          <p:nvPr>
            <p:ph type="subTitle" idx="1"/>
          </p:nvPr>
        </p:nvSpPr>
        <p:spPr>
          <a:xfrm>
            <a:off x="2514875" y="2887575"/>
            <a:ext cx="9442270" cy="754025"/>
          </a:xfrm>
        </p:spPr>
        <p:txBody>
          <a:bodyPr>
            <a:normAutofit/>
          </a:bodyPr>
          <a:lstStyle/>
          <a:p>
            <a:r>
              <a:rPr lang="pt-BR" sz="2000" b="1" dirty="0"/>
              <a:t>Maria A. </a:t>
            </a:r>
            <a:r>
              <a:rPr lang="pt-BR" sz="2000" b="1" dirty="0" err="1"/>
              <a:t>Neroni</a:t>
            </a:r>
            <a:r>
              <a:rPr lang="pt-BR" sz="2000" b="1" dirty="0"/>
              <a:t>,   Luis A. Vasconcelos,   Nathan Crilly</a:t>
            </a:r>
            <a:endParaRPr lang="en-GB" sz="2000" b="1" dirty="0"/>
          </a:p>
          <a:p>
            <a:endParaRPr lang="en-GB"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86875" y="271376"/>
            <a:ext cx="2613066" cy="815197"/>
          </a:xfrm>
          <a:prstGeom prst="rect">
            <a:avLst/>
          </a:prstGeom>
          <a:noFill/>
          <a:ln>
            <a:noFill/>
          </a:ln>
        </p:spPr>
      </p:pic>
      <p:sp>
        <p:nvSpPr>
          <p:cNvPr id="6" name="TextBox 5"/>
          <p:cNvSpPr txBox="1"/>
          <p:nvPr/>
        </p:nvSpPr>
        <p:spPr>
          <a:xfrm>
            <a:off x="5602527" y="5973266"/>
            <a:ext cx="6354618"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orbel" panose="020B0503020204020204"/>
                <a:ea typeface="+mn-ea"/>
                <a:cs typeface="+mn-cs"/>
              </a:rPr>
              <a:t>DCC’16 Workshop: </a:t>
            </a:r>
            <a:br>
              <a:rPr kumimoji="0" lang="en-GB" sz="2000" b="1" i="0" u="none" strike="noStrike" kern="1200" cap="none" spc="0" normalizeH="0" baseline="0" noProof="0" dirty="0">
                <a:ln>
                  <a:noFill/>
                </a:ln>
                <a:solidFill>
                  <a:prstClr val="black"/>
                </a:solidFill>
                <a:effectLst/>
                <a:uLnTx/>
                <a:uFillTx/>
                <a:latin typeface="Corbel" panose="020B0503020204020204"/>
                <a:ea typeface="+mn-ea"/>
                <a:cs typeface="+mn-cs"/>
              </a:rPr>
            </a:br>
            <a:r>
              <a:rPr kumimoji="0" lang="en-GB" sz="2000" b="1" i="0" u="none" strike="noStrike" kern="1200" cap="none" spc="0" normalizeH="0" baseline="0" noProof="0" dirty="0">
                <a:ln>
                  <a:noFill/>
                </a:ln>
                <a:solidFill>
                  <a:prstClr val="black"/>
                </a:solidFill>
                <a:effectLst/>
                <a:uLnTx/>
                <a:uFillTx/>
                <a:latin typeface="Corbel" panose="020B0503020204020204"/>
                <a:ea typeface="+mn-ea"/>
                <a:cs typeface="+mn-cs"/>
              </a:rPr>
              <a:t>Games for Design Research and Education</a:t>
            </a:r>
            <a:endParaRPr kumimoji="0" lang="en-GB" sz="2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2975" y="3385426"/>
            <a:ext cx="3450432" cy="2391759"/>
          </a:xfrm>
          <a:prstGeom prst="rect">
            <a:avLst/>
          </a:prstGeom>
          <a:noFill/>
          <a:ln>
            <a:noFill/>
          </a:ln>
        </p:spPr>
      </p:pic>
      <p:pic>
        <p:nvPicPr>
          <p:cNvPr id="8" name="Picture 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9397" y="3385426"/>
            <a:ext cx="3450544" cy="2389748"/>
          </a:xfrm>
          <a:prstGeom prst="rect">
            <a:avLst/>
          </a:prstGeom>
          <a:noFill/>
          <a:ln>
            <a:noFill/>
          </a:ln>
        </p:spPr>
      </p:pic>
    </p:spTree>
    <p:extLst>
      <p:ext uri="{BB962C8B-B14F-4D97-AF65-F5344CB8AC3E}">
        <p14:creationId xmlns:p14="http://schemas.microsoft.com/office/powerpoint/2010/main" val="2140183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57893"/>
            <a:ext cx="3966747" cy="550817"/>
          </a:xfrm>
        </p:spPr>
        <p:txBody>
          <a:bodyPr>
            <a:noAutofit/>
          </a:bodyPr>
          <a:lstStyle/>
          <a:p>
            <a:r>
              <a:rPr lang="en-GB" sz="3200" b="1" dirty="0"/>
              <a:t>Critical trials</a:t>
            </a:r>
          </a:p>
        </p:txBody>
      </p:sp>
      <p:sp>
        <p:nvSpPr>
          <p:cNvPr id="4" name="TextBox 3"/>
          <p:cNvSpPr txBox="1"/>
          <p:nvPr/>
        </p:nvSpPr>
        <p:spPr>
          <a:xfrm>
            <a:off x="2551625" y="1899892"/>
            <a:ext cx="13147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orbel" panose="020B0503020204020204"/>
                <a:ea typeface="+mn-ea"/>
                <a:cs typeface="+mn-cs"/>
              </a:rPr>
              <a:t>Problem</a:t>
            </a:r>
          </a:p>
        </p:txBody>
      </p:sp>
      <p:sp>
        <p:nvSpPr>
          <p:cNvPr id="5" name="Rectangle 4"/>
          <p:cNvSpPr/>
          <p:nvPr/>
        </p:nvSpPr>
        <p:spPr>
          <a:xfrm>
            <a:off x="10519836" y="1161228"/>
            <a:ext cx="1422784"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orbel" panose="020B0503020204020204"/>
                <a:ea typeface="+mn-ea"/>
                <a:cs typeface="+mn-cs"/>
              </a:rPr>
              <a:t>Cheaper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orbel" panose="020B0503020204020204"/>
                <a:ea typeface="+mn-ea"/>
                <a:cs typeface="+mn-cs"/>
              </a:rPr>
              <a:t>Solution: Using not all the anchor points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7269" y="2361557"/>
            <a:ext cx="3908222" cy="2931166"/>
          </a:xfrm>
          <a:prstGeom prst="rect">
            <a:avLst/>
          </a:prstGeom>
        </p:spPr>
      </p:pic>
      <p:sp>
        <p:nvSpPr>
          <p:cNvPr id="14" name="Rectangle 13"/>
          <p:cNvSpPr/>
          <p:nvPr/>
        </p:nvSpPr>
        <p:spPr>
          <a:xfrm>
            <a:off x="10624379" y="4162647"/>
            <a:ext cx="1422784"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orbel" panose="020B0503020204020204"/>
                <a:ea typeface="+mn-ea"/>
                <a:cs typeface="+mn-cs"/>
              </a:rPr>
              <a:t>More expensive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orbel" panose="020B0503020204020204"/>
                <a:ea typeface="+mn-ea"/>
                <a:cs typeface="+mn-cs"/>
              </a:rPr>
              <a:t>Solution: Using all the anchor points</a:t>
            </a:r>
          </a:p>
        </p:txBody>
      </p:sp>
      <p:pic>
        <p:nvPicPr>
          <p:cNvPr id="7" name="Picture 6"/>
          <p:cNvPicPr>
            <a:picLocks noChangeAspect="1"/>
          </p:cNvPicPr>
          <p:nvPr/>
        </p:nvPicPr>
        <p:blipFill>
          <a:blip r:embed="rId3"/>
          <a:stretch>
            <a:fillRect/>
          </a:stretch>
        </p:blipFill>
        <p:spPr>
          <a:xfrm>
            <a:off x="6090106" y="72197"/>
            <a:ext cx="4309385" cy="3232040"/>
          </a:xfrm>
          <a:prstGeom prst="rect">
            <a:avLst/>
          </a:prstGeom>
        </p:spPr>
      </p:pic>
      <p:pic>
        <p:nvPicPr>
          <p:cNvPr id="12" name="Picture 11"/>
          <p:cNvPicPr>
            <a:picLocks noChangeAspect="1"/>
          </p:cNvPicPr>
          <p:nvPr/>
        </p:nvPicPr>
        <p:blipFill>
          <a:blip r:embed="rId4"/>
          <a:stretch>
            <a:fillRect/>
          </a:stretch>
        </p:blipFill>
        <p:spPr>
          <a:xfrm>
            <a:off x="6090106" y="3531634"/>
            <a:ext cx="4309385" cy="3243749"/>
          </a:xfrm>
          <a:prstGeom prst="rect">
            <a:avLst/>
          </a:prstGeom>
        </p:spPr>
      </p:pic>
      <p:cxnSp>
        <p:nvCxnSpPr>
          <p:cNvPr id="6" name="Straight Connector 5"/>
          <p:cNvCxnSpPr/>
          <p:nvPr/>
        </p:nvCxnSpPr>
        <p:spPr>
          <a:xfrm>
            <a:off x="7977188" y="2000250"/>
            <a:ext cx="538162" cy="288131"/>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a:off x="7379494" y="2000250"/>
            <a:ext cx="558123" cy="264319"/>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7855744" y="5558790"/>
            <a:ext cx="552450" cy="256223"/>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7258050" y="5558790"/>
            <a:ext cx="558124" cy="264319"/>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a:off x="7834313" y="5884069"/>
            <a:ext cx="2381" cy="381000"/>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H="1">
            <a:off x="7834313" y="5558790"/>
            <a:ext cx="2382" cy="256223"/>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295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51625" y="1899892"/>
            <a:ext cx="13147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orbel" panose="020B0503020204020204"/>
                <a:ea typeface="+mn-ea"/>
                <a:cs typeface="+mn-cs"/>
              </a:rPr>
              <a:t>Problem</a:t>
            </a:r>
          </a:p>
        </p:txBody>
      </p:sp>
      <p:sp>
        <p:nvSpPr>
          <p:cNvPr id="5" name="Rectangle 4"/>
          <p:cNvSpPr/>
          <p:nvPr/>
        </p:nvSpPr>
        <p:spPr>
          <a:xfrm>
            <a:off x="10492962" y="1151289"/>
            <a:ext cx="1422784"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orbel" panose="020B0503020204020204"/>
                <a:ea typeface="+mn-ea"/>
                <a:cs typeface="+mn-cs"/>
              </a:rPr>
              <a:t>Possible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orbel" panose="020B0503020204020204"/>
                <a:ea typeface="+mn-ea"/>
                <a:cs typeface="+mn-cs"/>
              </a:rPr>
              <a:t>Solution: Using not all the anchor points</a:t>
            </a:r>
          </a:p>
        </p:txBody>
      </p:sp>
      <p:sp>
        <p:nvSpPr>
          <p:cNvPr id="14" name="Rectangle 13"/>
          <p:cNvSpPr/>
          <p:nvPr/>
        </p:nvSpPr>
        <p:spPr>
          <a:xfrm>
            <a:off x="10492962" y="4272781"/>
            <a:ext cx="1422784"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orbel" panose="020B0503020204020204"/>
                <a:ea typeface="+mn-ea"/>
                <a:cs typeface="+mn-cs"/>
              </a:rPr>
              <a:t>Not possible Solution: Using all the anchor points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8296" y="2366235"/>
            <a:ext cx="3909600" cy="293220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1262" y="73853"/>
            <a:ext cx="4302800" cy="3227100"/>
          </a:xfrm>
          <a:prstGeom prst="rect">
            <a:avLst/>
          </a:prstGeom>
        </p:spPr>
      </p:pic>
      <p:pic>
        <p:nvPicPr>
          <p:cNvPr id="3" name="Picture 2"/>
          <p:cNvPicPr>
            <a:picLocks noChangeAspect="1"/>
          </p:cNvPicPr>
          <p:nvPr/>
        </p:nvPicPr>
        <p:blipFill>
          <a:blip r:embed="rId4"/>
          <a:stretch>
            <a:fillRect/>
          </a:stretch>
        </p:blipFill>
        <p:spPr>
          <a:xfrm>
            <a:off x="6101262" y="3530727"/>
            <a:ext cx="4302800" cy="3218112"/>
          </a:xfrm>
          <a:prstGeom prst="rect">
            <a:avLst/>
          </a:prstGeom>
        </p:spPr>
      </p:pic>
      <p:sp>
        <p:nvSpPr>
          <p:cNvPr id="11" name="Title 1"/>
          <p:cNvSpPr txBox="1">
            <a:spLocks/>
          </p:cNvSpPr>
          <p:nvPr/>
        </p:nvSpPr>
        <p:spPr>
          <a:xfrm>
            <a:off x="1485900" y="257893"/>
            <a:ext cx="3966747" cy="55081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b="1" dirty="0"/>
              <a:t>Extinction trials</a:t>
            </a:r>
          </a:p>
        </p:txBody>
      </p:sp>
      <p:cxnSp>
        <p:nvCxnSpPr>
          <p:cNvPr id="13" name="Straight Connector 12"/>
          <p:cNvCxnSpPr/>
          <p:nvPr/>
        </p:nvCxnSpPr>
        <p:spPr>
          <a:xfrm flipH="1">
            <a:off x="8020050" y="6091238"/>
            <a:ext cx="2381" cy="381000"/>
          </a:xfrm>
          <a:prstGeom prst="line">
            <a:avLst/>
          </a:prstGeom>
          <a:ln w="38100">
            <a:solidFill>
              <a:schemeClr val="bg1">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619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4309" y="202019"/>
            <a:ext cx="10018713" cy="828964"/>
          </a:xfrm>
        </p:spPr>
        <p:txBody>
          <a:bodyPr>
            <a:normAutofit/>
          </a:bodyPr>
          <a:lstStyle/>
          <a:p>
            <a:r>
              <a:rPr lang="en-GB" sz="3200" b="1" dirty="0"/>
              <a:t>Possible variations for future studies</a:t>
            </a:r>
          </a:p>
        </p:txBody>
      </p:sp>
      <p:sp>
        <p:nvSpPr>
          <p:cNvPr id="8" name="Content Placeholder 7"/>
          <p:cNvSpPr>
            <a:spLocks noGrp="1"/>
          </p:cNvSpPr>
          <p:nvPr>
            <p:ph idx="1"/>
          </p:nvPr>
        </p:nvSpPr>
        <p:spPr>
          <a:xfrm>
            <a:off x="1484309" y="1280160"/>
            <a:ext cx="10018713" cy="4974336"/>
          </a:xfrm>
        </p:spPr>
        <p:txBody>
          <a:bodyPr/>
          <a:lstStyle/>
          <a:p>
            <a:r>
              <a:rPr lang="en-GB" sz="2000" dirty="0"/>
              <a:t>Varying or limiting the number of trials</a:t>
            </a:r>
          </a:p>
          <a:p>
            <a:r>
              <a:rPr lang="en-GB" sz="2000" dirty="0"/>
              <a:t>Giving a time constraint to complete each trial</a:t>
            </a:r>
          </a:p>
          <a:p>
            <a:r>
              <a:rPr lang="en-GB" sz="2000" dirty="0"/>
              <a:t>Including an incubation period after the </a:t>
            </a:r>
            <a:r>
              <a:rPr lang="en-GB" sz="2000" i="1" dirty="0" err="1"/>
              <a:t>Einstellung</a:t>
            </a:r>
            <a:r>
              <a:rPr lang="en-GB" sz="2000" dirty="0"/>
              <a:t> trials</a:t>
            </a:r>
          </a:p>
          <a:p>
            <a:r>
              <a:rPr lang="en-GB" sz="2000" dirty="0"/>
              <a:t>Evaluating the efficacy of particular strategies, such as writing “Don’t be blind” on the performance</a:t>
            </a:r>
          </a:p>
          <a:p>
            <a:r>
              <a:rPr lang="en-GB" sz="2000" dirty="0"/>
              <a:t>Comparing the performance of novices vs. expert designers</a:t>
            </a:r>
          </a:p>
          <a:p>
            <a:r>
              <a:rPr lang="en-GB" sz="2000" dirty="0"/>
              <a:t>Comparing the performance of designers with different academic backgrounds</a:t>
            </a:r>
            <a:endParaRPr lang="en-GB"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r>
              <a:rPr lang="en-GB" sz="2000" dirty="0"/>
              <a:t>Evaluating the effect of age on performance</a:t>
            </a:r>
          </a:p>
          <a:p>
            <a:r>
              <a:rPr lang="en-GB" sz="2000" dirty="0"/>
              <a:t>Etc.</a:t>
            </a:r>
            <a:endParaRPr lang="en-GB" dirty="0"/>
          </a:p>
        </p:txBody>
      </p:sp>
    </p:spTree>
    <p:extLst>
      <p:ext uri="{BB962C8B-B14F-4D97-AF65-F5344CB8AC3E}">
        <p14:creationId xmlns:p14="http://schemas.microsoft.com/office/powerpoint/2010/main" val="315091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09242" y="135428"/>
            <a:ext cx="10018713" cy="1020452"/>
          </a:xfrm>
        </p:spPr>
        <p:txBody>
          <a:bodyPr>
            <a:normAutofit fontScale="90000"/>
          </a:bodyPr>
          <a:lstStyle/>
          <a:p>
            <a:r>
              <a:rPr lang="en-US" sz="3600" b="1" dirty="0"/>
              <a:t>Using our computer game for fixation experiments </a:t>
            </a:r>
            <a:endParaRPr lang="en-GB" sz="3600" b="1" dirty="0"/>
          </a:p>
        </p:txBody>
      </p:sp>
      <p:sp>
        <p:nvSpPr>
          <p:cNvPr id="5" name="Text Placeholder 4"/>
          <p:cNvSpPr>
            <a:spLocks noGrp="1"/>
          </p:cNvSpPr>
          <p:nvPr>
            <p:ph type="body" idx="1"/>
          </p:nvPr>
        </p:nvSpPr>
        <p:spPr>
          <a:xfrm>
            <a:off x="1449754" y="1450239"/>
            <a:ext cx="4607188" cy="576262"/>
          </a:xfrm>
        </p:spPr>
        <p:txBody>
          <a:bodyPr/>
          <a:lstStyle/>
          <a:p>
            <a:r>
              <a:rPr lang="en-GB" b="1" dirty="0"/>
              <a:t>Advantages</a:t>
            </a:r>
          </a:p>
        </p:txBody>
      </p:sp>
      <p:sp>
        <p:nvSpPr>
          <p:cNvPr id="6" name="Content Placeholder 5"/>
          <p:cNvSpPr>
            <a:spLocks noGrp="1"/>
          </p:cNvSpPr>
          <p:nvPr>
            <p:ph sz="half" idx="2"/>
          </p:nvPr>
        </p:nvSpPr>
        <p:spPr>
          <a:xfrm>
            <a:off x="1449754" y="2288962"/>
            <a:ext cx="5993037" cy="3346294"/>
          </a:xfrm>
        </p:spPr>
        <p:txBody>
          <a:bodyPr>
            <a:noAutofit/>
          </a:bodyPr>
          <a:lstStyle/>
          <a:p>
            <a:r>
              <a:rPr lang="en-US" dirty="0"/>
              <a:t>Increased engagement and immersion, thus lower chances of hypothesis awareness and other participants’ bias</a:t>
            </a:r>
          </a:p>
          <a:p>
            <a:r>
              <a:rPr lang="en-US" dirty="0"/>
              <a:t>Strong compatibility with other data capture tools such as audio (e.g. verbal protocols) and video (e.g. eye-tracking) </a:t>
            </a:r>
          </a:p>
          <a:p>
            <a:r>
              <a:rPr lang="en-US" dirty="0"/>
              <a:t>More controlled data capture and a more objective analysis of design behavior</a:t>
            </a:r>
          </a:p>
          <a:p>
            <a:r>
              <a:rPr lang="en-US" dirty="0"/>
              <a:t>Reduced variability in the type of outputs that participants can provide</a:t>
            </a:r>
          </a:p>
          <a:p>
            <a:r>
              <a:rPr lang="en-US" dirty="0"/>
              <a:t>More comparable results within and between studies</a:t>
            </a:r>
          </a:p>
          <a:p>
            <a:r>
              <a:rPr lang="en-US" dirty="0"/>
              <a:t>More direct assessment of the effects of particular constraints (e.g., time, budget)</a:t>
            </a:r>
          </a:p>
        </p:txBody>
      </p:sp>
      <p:sp>
        <p:nvSpPr>
          <p:cNvPr id="8" name="Content Placeholder 7"/>
          <p:cNvSpPr>
            <a:spLocks noGrp="1"/>
          </p:cNvSpPr>
          <p:nvPr>
            <p:ph sz="quarter" idx="4"/>
          </p:nvPr>
        </p:nvSpPr>
        <p:spPr>
          <a:xfrm>
            <a:off x="7729869" y="2288961"/>
            <a:ext cx="4045673" cy="3686537"/>
          </a:xfrm>
        </p:spPr>
        <p:txBody>
          <a:bodyPr>
            <a:normAutofit/>
          </a:bodyPr>
          <a:lstStyle/>
          <a:p>
            <a:r>
              <a:rPr lang="en-GB" dirty="0"/>
              <a:t>The</a:t>
            </a:r>
            <a:r>
              <a:rPr lang="en-US" dirty="0"/>
              <a:t> number of possible solutions is still limited if compared to other creative design tasks</a:t>
            </a:r>
          </a:p>
          <a:p>
            <a:r>
              <a:rPr lang="en-US" dirty="0"/>
              <a:t>Many confounding variables can influence performance</a:t>
            </a: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dirty="0"/>
              <a:t>(i.e. experience with computer games or with the design activity)</a:t>
            </a:r>
          </a:p>
          <a:p>
            <a:r>
              <a:rPr lang="en-US" dirty="0"/>
              <a:t>Limited possibilities to extend the results to other design domains</a:t>
            </a:r>
          </a:p>
          <a:p>
            <a:r>
              <a:rPr lang="en-US" dirty="0"/>
              <a:t>Research taken less seriously by the scientific community?</a:t>
            </a:r>
          </a:p>
          <a:p>
            <a:endParaRPr lang="en-GB" dirty="0"/>
          </a:p>
        </p:txBody>
      </p:sp>
      <p:sp>
        <p:nvSpPr>
          <p:cNvPr id="9" name="Text Placeholder 4"/>
          <p:cNvSpPr txBox="1">
            <a:spLocks/>
          </p:cNvSpPr>
          <p:nvPr/>
        </p:nvSpPr>
        <p:spPr>
          <a:xfrm>
            <a:off x="7584812" y="1462891"/>
            <a:ext cx="4607188" cy="57626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lumMod val="75000"/>
                </a:schemeClr>
              </a:buClr>
              <a:buSzPct val="145000"/>
              <a:buFont typeface="Arial"/>
              <a:buNone/>
              <a:defRPr sz="2800" b="0" kern="1200" cap="none">
                <a:solidFill>
                  <a:schemeClr val="accent1">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30ACEC">
                  <a:lumMod val="75000"/>
                </a:srgbClr>
              </a:buClr>
              <a:buSzPct val="145000"/>
              <a:buFont typeface="Arial"/>
              <a:buNone/>
              <a:tabLst/>
              <a:defRPr/>
            </a:pPr>
            <a:r>
              <a:rPr kumimoji="0" lang="en-GB" sz="2800" b="1" i="0" u="none" strike="noStrike" kern="1200" cap="none" spc="0" normalizeH="0" baseline="0" noProof="0" dirty="0">
                <a:ln>
                  <a:noFill/>
                </a:ln>
                <a:solidFill>
                  <a:srgbClr val="30ACEC">
                    <a:lumMod val="75000"/>
                  </a:srgbClr>
                </a:solidFill>
                <a:effectLst/>
                <a:uLnTx/>
                <a:uFillTx/>
                <a:latin typeface="Corbel" panose="020B0503020204020204"/>
                <a:ea typeface="+mn-ea"/>
                <a:cs typeface="+mn-cs"/>
              </a:rPr>
              <a:t>Disadvantages</a:t>
            </a:r>
          </a:p>
        </p:txBody>
      </p:sp>
    </p:spTree>
    <p:extLst>
      <p:ext uri="{BB962C8B-B14F-4D97-AF65-F5344CB8AC3E}">
        <p14:creationId xmlns:p14="http://schemas.microsoft.com/office/powerpoint/2010/main" val="310281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84895" y="287079"/>
            <a:ext cx="10018713" cy="859464"/>
          </a:xfrm>
        </p:spPr>
        <p:txBody>
          <a:bodyPr>
            <a:normAutofit/>
          </a:bodyPr>
          <a:lstStyle/>
          <a:p>
            <a:r>
              <a:rPr lang="it-IT" sz="3200" b="1" dirty="0"/>
              <a:t>Benefits of creating our own game</a:t>
            </a:r>
          </a:p>
        </p:txBody>
      </p:sp>
      <p:sp>
        <p:nvSpPr>
          <p:cNvPr id="5" name="Content Placeholder 4"/>
          <p:cNvSpPr>
            <a:spLocks noGrp="1"/>
          </p:cNvSpPr>
          <p:nvPr>
            <p:ph idx="1"/>
          </p:nvPr>
        </p:nvSpPr>
        <p:spPr>
          <a:xfrm>
            <a:off x="1584894" y="2346959"/>
            <a:ext cx="10018713" cy="4376929"/>
          </a:xfrm>
        </p:spPr>
        <p:txBody>
          <a:bodyPr>
            <a:normAutofit/>
          </a:bodyPr>
          <a:lstStyle/>
          <a:p>
            <a:r>
              <a:rPr lang="en-GB" sz="2800" dirty="0"/>
              <a:t>Increased customisation of levels</a:t>
            </a:r>
          </a:p>
          <a:p>
            <a:r>
              <a:rPr lang="en-GB" sz="2800" dirty="0"/>
              <a:t>Chance to adopt a more cartoon-like appearance </a:t>
            </a:r>
          </a:p>
          <a:p>
            <a:r>
              <a:rPr lang="en-GB" sz="2800" dirty="0"/>
              <a:t>Chance to create more riveting and unrealistic scenarios</a:t>
            </a:r>
          </a:p>
          <a:p>
            <a:r>
              <a:rPr lang="en-GB" sz="2800" dirty="0"/>
              <a:t>Increased control over our ‘fixation metrics’, such as resources, time, number of moves, and number of attempts  </a:t>
            </a:r>
            <a:endParaRPr lang="en-US" sz="2800" dirty="0"/>
          </a:p>
          <a:p>
            <a:endParaRPr lang="it-IT" dirty="0"/>
          </a:p>
          <a:p>
            <a:endParaRPr lang="it-IT" dirty="0"/>
          </a:p>
        </p:txBody>
      </p:sp>
    </p:spTree>
    <p:extLst>
      <p:ext uri="{BB962C8B-B14F-4D97-AF65-F5344CB8AC3E}">
        <p14:creationId xmlns:p14="http://schemas.microsoft.com/office/powerpoint/2010/main" val="194689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572279" y="1421673"/>
            <a:ext cx="8930747" cy="2110382"/>
          </a:xfrm>
        </p:spPr>
        <p:txBody>
          <a:bodyPr>
            <a:normAutofit/>
          </a:bodyPr>
          <a:lstStyle/>
          <a:p>
            <a:r>
              <a:rPr lang="en-GB" sz="4400" b="1" dirty="0"/>
              <a:t>Thank you for your attention!</a:t>
            </a:r>
          </a:p>
        </p:txBody>
      </p:sp>
      <p:sp>
        <p:nvSpPr>
          <p:cNvPr id="8" name="Text Placeholder 7"/>
          <p:cNvSpPr>
            <a:spLocks noGrp="1"/>
          </p:cNvSpPr>
          <p:nvPr>
            <p:ph type="body" idx="1"/>
          </p:nvPr>
        </p:nvSpPr>
        <p:spPr/>
        <p:txBody>
          <a:bodyPr>
            <a:noAutofit/>
          </a:bodyPr>
          <a:lstStyle/>
          <a:p>
            <a:r>
              <a:rPr lang="en-GB" sz="2400" dirty="0"/>
              <a:t>Maria Adriana </a:t>
            </a:r>
            <a:r>
              <a:rPr lang="en-GB" sz="2400" dirty="0" err="1"/>
              <a:t>Neroni</a:t>
            </a:r>
            <a:r>
              <a:rPr lang="en-GB" sz="2400" dirty="0"/>
              <a:t>: </a:t>
            </a:r>
            <a:r>
              <a:rPr lang="en-GB" sz="2400" dirty="0">
                <a:hlinkClick r:id="rId2"/>
              </a:rPr>
              <a:t>man52@cam.ac.uk</a:t>
            </a:r>
            <a:endParaRPr lang="en-GB" sz="2400" dirty="0"/>
          </a:p>
          <a:p>
            <a:r>
              <a:rPr lang="es-ES" sz="2400" dirty="0"/>
              <a:t>(</a:t>
            </a:r>
            <a:r>
              <a:rPr lang="en-GB" sz="2400" dirty="0"/>
              <a:t>Presenter</a:t>
            </a:r>
            <a:r>
              <a:rPr lang="es-ES" sz="2400" dirty="0"/>
              <a:t>) Luis Arthur Vasconcelos: </a:t>
            </a:r>
            <a:r>
              <a:rPr lang="es-ES" sz="2400" dirty="0">
                <a:hlinkClick r:id="rId3"/>
              </a:rPr>
              <a:t>lal40@cam.ac.uk</a:t>
            </a:r>
            <a:endParaRPr lang="es-ES" sz="2400" dirty="0"/>
          </a:p>
          <a:p>
            <a:r>
              <a:rPr lang="en-GB" sz="2400" dirty="0"/>
              <a:t>Nathan Crilly: </a:t>
            </a:r>
            <a:r>
              <a:rPr lang="en-GB" sz="2400" dirty="0">
                <a:hlinkClick r:id="rId2"/>
              </a:rPr>
              <a:t>nc266@cam.ac.uk</a:t>
            </a:r>
            <a:r>
              <a:rPr lang="es-ES" sz="2400" dirty="0"/>
              <a:t>  </a:t>
            </a:r>
          </a:p>
          <a:p>
            <a:endParaRPr lang="en-GB" sz="2400" dirty="0"/>
          </a:p>
        </p:txBody>
      </p:sp>
    </p:spTree>
    <p:extLst>
      <p:ext uri="{BB962C8B-B14F-4D97-AF65-F5344CB8AC3E}">
        <p14:creationId xmlns:p14="http://schemas.microsoft.com/office/powerpoint/2010/main" val="1274492576"/>
      </p:ext>
    </p:extLst>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254122" y="157900"/>
            <a:ext cx="10707689" cy="907330"/>
          </a:xfrm>
        </p:spPr>
        <p:txBody>
          <a:bodyPr>
            <a:normAutofit/>
          </a:bodyPr>
          <a:lstStyle/>
          <a:p>
            <a:r>
              <a:rPr lang="en-GB" sz="3200" b="1" dirty="0"/>
              <a:t>Experimental conditions</a:t>
            </a:r>
          </a:p>
        </p:txBody>
      </p:sp>
      <p:sp>
        <p:nvSpPr>
          <p:cNvPr id="5" name="Text Placeholder 4"/>
          <p:cNvSpPr>
            <a:spLocks noGrp="1"/>
          </p:cNvSpPr>
          <p:nvPr>
            <p:ph type="body" idx="1"/>
          </p:nvPr>
        </p:nvSpPr>
        <p:spPr>
          <a:xfrm>
            <a:off x="1712910" y="1164825"/>
            <a:ext cx="4607188" cy="576262"/>
          </a:xfrm>
        </p:spPr>
        <p:txBody>
          <a:bodyPr/>
          <a:lstStyle/>
          <a:p>
            <a:r>
              <a:rPr lang="en-GB" b="1" dirty="0"/>
              <a:t>Fixation Condition</a:t>
            </a:r>
          </a:p>
        </p:txBody>
      </p:sp>
      <p:sp>
        <p:nvSpPr>
          <p:cNvPr id="6" name="Content Placeholder 5"/>
          <p:cNvSpPr>
            <a:spLocks noGrp="1"/>
          </p:cNvSpPr>
          <p:nvPr>
            <p:ph sz="half" idx="2"/>
          </p:nvPr>
        </p:nvSpPr>
        <p:spPr>
          <a:xfrm>
            <a:off x="1712910" y="1875934"/>
            <a:ext cx="4895056" cy="4147794"/>
          </a:xfrm>
        </p:spPr>
        <p:txBody>
          <a:bodyPr>
            <a:normAutofit/>
          </a:bodyPr>
          <a:lstStyle/>
          <a:p>
            <a:pPr marL="342900" indent="-342900">
              <a:buFont typeface="+mj-lt"/>
              <a:buAutoNum type="arabicPeriod"/>
            </a:pPr>
            <a:r>
              <a:rPr lang="en-GB" i="1" dirty="0"/>
              <a:t>Einstellung</a:t>
            </a:r>
            <a:r>
              <a:rPr lang="en-GB" dirty="0"/>
              <a:t> trial</a:t>
            </a:r>
          </a:p>
          <a:p>
            <a:pPr marL="342900" indent="-342900">
              <a:buFont typeface="+mj-lt"/>
              <a:buAutoNum type="arabicPeriod"/>
            </a:pPr>
            <a:r>
              <a:rPr lang="en-GB" i="1" dirty="0" err="1"/>
              <a:t>Einstellung</a:t>
            </a:r>
            <a:r>
              <a:rPr lang="en-GB" dirty="0"/>
              <a:t> trial</a:t>
            </a:r>
          </a:p>
          <a:p>
            <a:pPr marL="342900" indent="-342900">
              <a:buFont typeface="+mj-lt"/>
              <a:buAutoNum type="arabicPeriod"/>
            </a:pPr>
            <a:r>
              <a:rPr lang="en-GB" i="1" dirty="0" err="1"/>
              <a:t>Einstellung</a:t>
            </a:r>
            <a:r>
              <a:rPr lang="en-GB" dirty="0"/>
              <a:t> trial</a:t>
            </a:r>
          </a:p>
          <a:p>
            <a:pPr marL="342900" indent="-342900">
              <a:buFont typeface="+mj-lt"/>
              <a:buAutoNum type="arabicPeriod"/>
            </a:pPr>
            <a:r>
              <a:rPr lang="en-GB" i="1" dirty="0" err="1"/>
              <a:t>Einstellung</a:t>
            </a:r>
            <a:r>
              <a:rPr lang="en-GB" dirty="0"/>
              <a:t> trial</a:t>
            </a:r>
          </a:p>
          <a:p>
            <a:pPr marL="342900" indent="-342900">
              <a:buFont typeface="+mj-lt"/>
              <a:buAutoNum type="arabicPeriod"/>
            </a:pPr>
            <a:r>
              <a:rPr lang="en-GB" i="1" dirty="0" err="1"/>
              <a:t>Einstellung</a:t>
            </a:r>
            <a:r>
              <a:rPr lang="en-GB" dirty="0"/>
              <a:t> trial</a:t>
            </a:r>
          </a:p>
          <a:p>
            <a:pPr marL="342900" indent="-342900">
              <a:buFont typeface="+mj-lt"/>
              <a:buAutoNum type="arabicPeriod"/>
            </a:pPr>
            <a:r>
              <a:rPr lang="en-GB" dirty="0"/>
              <a:t>Critical trial</a:t>
            </a:r>
          </a:p>
          <a:p>
            <a:pPr marL="342900" indent="-342900">
              <a:buFont typeface="+mj-lt"/>
              <a:buAutoNum type="arabicPeriod"/>
            </a:pPr>
            <a:r>
              <a:rPr lang="en-GB" dirty="0"/>
              <a:t>Critical trial</a:t>
            </a:r>
          </a:p>
          <a:p>
            <a:pPr marL="342900" indent="-342900">
              <a:buFont typeface="+mj-lt"/>
              <a:buAutoNum type="arabicPeriod"/>
            </a:pPr>
            <a:r>
              <a:rPr lang="en-GB" dirty="0"/>
              <a:t>Extinction trial</a:t>
            </a:r>
          </a:p>
          <a:p>
            <a:pPr marL="342900" indent="-342900">
              <a:buFont typeface="+mj-lt"/>
              <a:buAutoNum type="arabicPeriod"/>
            </a:pPr>
            <a:r>
              <a:rPr lang="en-GB" dirty="0"/>
              <a:t>Critical trial</a:t>
            </a:r>
          </a:p>
          <a:p>
            <a:pPr marL="342900" indent="-342900">
              <a:buFont typeface="+mj-lt"/>
              <a:buAutoNum type="arabicPeriod"/>
            </a:pPr>
            <a:r>
              <a:rPr lang="en-GB" dirty="0"/>
              <a:t>Critical trial</a:t>
            </a:r>
          </a:p>
          <a:p>
            <a:endParaRPr lang="en-GB" dirty="0"/>
          </a:p>
          <a:p>
            <a:endParaRPr lang="en-GB" dirty="0"/>
          </a:p>
          <a:p>
            <a:endParaRPr lang="en-GB" dirty="0"/>
          </a:p>
          <a:p>
            <a:endParaRPr lang="en-GB" dirty="0"/>
          </a:p>
          <a:p>
            <a:endParaRPr lang="en-GB" dirty="0"/>
          </a:p>
        </p:txBody>
      </p:sp>
      <p:sp>
        <p:nvSpPr>
          <p:cNvPr id="10" name="Text Placeholder 4"/>
          <p:cNvSpPr>
            <a:spLocks noGrp="1"/>
          </p:cNvSpPr>
          <p:nvPr>
            <p:ph type="body" idx="1"/>
          </p:nvPr>
        </p:nvSpPr>
        <p:spPr>
          <a:xfrm>
            <a:off x="7198525" y="1164825"/>
            <a:ext cx="4607188" cy="576262"/>
          </a:xfrm>
        </p:spPr>
        <p:txBody>
          <a:bodyPr/>
          <a:lstStyle/>
          <a:p>
            <a:r>
              <a:rPr lang="en-GB" b="1" dirty="0"/>
              <a:t>Control Condition</a:t>
            </a:r>
          </a:p>
        </p:txBody>
      </p:sp>
      <p:sp>
        <p:nvSpPr>
          <p:cNvPr id="11" name="Content Placeholder 5"/>
          <p:cNvSpPr>
            <a:spLocks noGrp="1"/>
          </p:cNvSpPr>
          <p:nvPr>
            <p:ph sz="half" idx="2"/>
          </p:nvPr>
        </p:nvSpPr>
        <p:spPr>
          <a:xfrm>
            <a:off x="7198525" y="1875934"/>
            <a:ext cx="4895056" cy="4147794"/>
          </a:xfrm>
        </p:spPr>
        <p:txBody>
          <a:bodyPr>
            <a:normAutofit/>
          </a:bodyPr>
          <a:lstStyle/>
          <a:p>
            <a:pPr marL="342900" indent="-342900">
              <a:buFont typeface="+mj-lt"/>
              <a:buAutoNum type="arabicPeriod"/>
            </a:pPr>
            <a:r>
              <a:rPr lang="en-GB" dirty="0"/>
              <a:t>Extinction trial </a:t>
            </a:r>
          </a:p>
          <a:p>
            <a:pPr marL="342900" indent="-342900">
              <a:buFont typeface="+mj-lt"/>
              <a:buAutoNum type="arabicPeriod"/>
            </a:pPr>
            <a:r>
              <a:rPr lang="en-GB" i="1" dirty="0" err="1"/>
              <a:t>Einstellung</a:t>
            </a:r>
            <a:r>
              <a:rPr lang="en-GB" dirty="0"/>
              <a:t> trial</a:t>
            </a:r>
          </a:p>
          <a:p>
            <a:pPr marL="342900" indent="-342900">
              <a:buFont typeface="+mj-lt"/>
              <a:buAutoNum type="arabicPeriod"/>
            </a:pPr>
            <a:r>
              <a:rPr lang="en-GB" dirty="0"/>
              <a:t>Critical trial</a:t>
            </a:r>
          </a:p>
          <a:p>
            <a:pPr marL="342900" indent="-342900">
              <a:buFont typeface="+mj-lt"/>
              <a:buAutoNum type="arabicPeriod"/>
            </a:pPr>
            <a:r>
              <a:rPr lang="en-GB" i="1" dirty="0" err="1"/>
              <a:t>Einstellung</a:t>
            </a:r>
            <a:r>
              <a:rPr lang="en-GB" dirty="0"/>
              <a:t> trial</a:t>
            </a:r>
          </a:p>
          <a:p>
            <a:pPr marL="342900" indent="-342900">
              <a:buFont typeface="+mj-lt"/>
              <a:buAutoNum type="arabicPeriod"/>
            </a:pPr>
            <a:r>
              <a:rPr lang="en-GB" dirty="0"/>
              <a:t>Extinction trial</a:t>
            </a:r>
          </a:p>
          <a:p>
            <a:pPr marL="342900" indent="-342900">
              <a:buFont typeface="+mj-lt"/>
              <a:buAutoNum type="arabicPeriod"/>
            </a:pPr>
            <a:r>
              <a:rPr lang="en-GB" dirty="0"/>
              <a:t>Critical trial</a:t>
            </a:r>
          </a:p>
          <a:p>
            <a:pPr marL="342900" indent="-342900">
              <a:buFont typeface="+mj-lt"/>
              <a:buAutoNum type="arabicPeriod"/>
            </a:pPr>
            <a:r>
              <a:rPr lang="en-GB" dirty="0"/>
              <a:t>Critical trial</a:t>
            </a:r>
          </a:p>
          <a:p>
            <a:pPr marL="342900" indent="-342900">
              <a:buFont typeface="+mj-lt"/>
              <a:buAutoNum type="arabicPeriod"/>
            </a:pPr>
            <a:r>
              <a:rPr lang="en-GB" i="1" dirty="0" err="1"/>
              <a:t>Einstellung</a:t>
            </a:r>
            <a:r>
              <a:rPr lang="en-GB" dirty="0"/>
              <a:t> trial</a:t>
            </a:r>
          </a:p>
          <a:p>
            <a:pPr marL="342900" indent="-342900">
              <a:buFont typeface="+mj-lt"/>
              <a:buAutoNum type="arabicPeriod"/>
            </a:pPr>
            <a:r>
              <a:rPr lang="en-GB" dirty="0"/>
              <a:t>Extinction trial</a:t>
            </a:r>
          </a:p>
          <a:p>
            <a:pPr marL="342900" indent="-342900">
              <a:buFont typeface="+mj-lt"/>
              <a:buAutoNum type="arabicPeriod"/>
            </a:pPr>
            <a:r>
              <a:rPr lang="en-GB" dirty="0"/>
              <a:t>Critical trial</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42481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347"/>
            <a:ext cx="10018713" cy="927304"/>
          </a:xfrm>
        </p:spPr>
        <p:txBody>
          <a:bodyPr>
            <a:normAutofit/>
          </a:bodyPr>
          <a:lstStyle/>
          <a:p>
            <a:r>
              <a:rPr lang="en-GB" sz="3200" b="1" dirty="0"/>
              <a:t>How fixation effects have been studied</a:t>
            </a:r>
          </a:p>
        </p:txBody>
      </p:sp>
      <p:sp>
        <p:nvSpPr>
          <p:cNvPr id="3" name="Content Placeholder 2"/>
          <p:cNvSpPr>
            <a:spLocks noGrp="1"/>
          </p:cNvSpPr>
          <p:nvPr>
            <p:ph idx="1"/>
          </p:nvPr>
        </p:nvSpPr>
        <p:spPr>
          <a:xfrm>
            <a:off x="1484310" y="3579223"/>
            <a:ext cx="10018713" cy="2211978"/>
          </a:xfrm>
        </p:spPr>
        <p:txBody>
          <a:bodyPr/>
          <a:lstStyle/>
          <a:p>
            <a:pPr marL="0" indent="0">
              <a:buNone/>
            </a:pPr>
            <a:endParaRPr lang="en-GB" dirty="0"/>
          </a:p>
          <a:p>
            <a:endParaRPr lang="en-GB" dirty="0"/>
          </a:p>
        </p:txBody>
      </p:sp>
      <p:sp>
        <p:nvSpPr>
          <p:cNvPr id="4" name="Content Placeholder 5"/>
          <p:cNvSpPr txBox="1">
            <a:spLocks/>
          </p:cNvSpPr>
          <p:nvPr/>
        </p:nvSpPr>
        <p:spPr>
          <a:xfrm>
            <a:off x="1773619" y="1722476"/>
            <a:ext cx="10350638" cy="1432088"/>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0">
              <a:buClr>
                <a:srgbClr val="30ACEC">
                  <a:lumMod val="75000"/>
                </a:srgbClr>
              </a:buClr>
              <a:defRPr/>
            </a:pPr>
            <a:r>
              <a:rPr lang="en-GB" sz="1800" dirty="0">
                <a:solidFill>
                  <a:prstClr val="black"/>
                </a:solidFill>
                <a:latin typeface="Corbel" panose="020B0503020204020204"/>
              </a:rPr>
              <a:t>P</a:t>
            </a:r>
            <a:r>
              <a:rPr kumimoji="0" lang="en-GB" sz="1800" b="0" i="0" u="none" strike="noStrike" kern="1200" cap="none" spc="0" normalizeH="0" baseline="0" noProof="0" dirty="0" err="1">
                <a:ln>
                  <a:noFill/>
                </a:ln>
                <a:solidFill>
                  <a:prstClr val="black"/>
                </a:solidFill>
                <a:effectLst/>
                <a:uLnTx/>
                <a:uFillTx/>
                <a:latin typeface="Corbel" panose="020B0503020204020204"/>
              </a:rPr>
              <a:t>roblem</a:t>
            </a:r>
            <a:r>
              <a:rPr kumimoji="0" lang="en-GB" sz="1800" b="0" i="0" u="none" strike="noStrike" kern="1200" cap="none" spc="0" normalizeH="0" baseline="0" noProof="0" dirty="0">
                <a:ln>
                  <a:noFill/>
                </a:ln>
                <a:solidFill>
                  <a:prstClr val="black"/>
                </a:solidFill>
                <a:effectLst/>
                <a:uLnTx/>
                <a:uFillTx/>
                <a:latin typeface="Corbel" panose="020B0503020204020204"/>
              </a:rPr>
              <a:t> solving </a:t>
            </a:r>
            <a:r>
              <a:rPr lang="en-GB" sz="1800" dirty="0">
                <a:solidFill>
                  <a:prstClr val="black"/>
                </a:solidFill>
              </a:rPr>
              <a:t>tasks requiring the identification of a novel or unusual solution</a:t>
            </a:r>
          </a:p>
          <a:p>
            <a:pPr lvl="0">
              <a:buClr>
                <a:srgbClr val="30ACEC">
                  <a:lumMod val="75000"/>
                </a:srgbClr>
              </a:buClr>
              <a:defRPr/>
            </a:pPr>
            <a:r>
              <a:rPr lang="en-GB" sz="1800" dirty="0">
                <a:solidFill>
                  <a:prstClr val="black"/>
                </a:solidFill>
              </a:rPr>
              <a:t>Simple problems (</a:t>
            </a:r>
            <a:r>
              <a:rPr kumimoji="0" lang="en-GB" sz="1800" b="0" i="0" u="none" strike="noStrike" kern="1200" cap="none" spc="0" normalizeH="0" baseline="0" noProof="0" dirty="0">
                <a:ln>
                  <a:noFill/>
                </a:ln>
                <a:solidFill>
                  <a:prstClr val="black"/>
                </a:solidFill>
                <a:effectLst/>
                <a:uLnTx/>
                <a:uFillTx/>
                <a:latin typeface="Corbel" panose="020B0503020204020204"/>
              </a:rPr>
              <a:t>e.g. measuring out precise volumes of water; tying two distant strings together; fixing a candle to the side of a wall with limited tools)</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GB" sz="1800" b="0" i="0" u="none" strike="noStrike" kern="1200" cap="none" spc="0" normalizeH="0" baseline="0" noProof="0" dirty="0">
                <a:ln>
                  <a:noFill/>
                </a:ln>
                <a:solidFill>
                  <a:prstClr val="black"/>
                </a:solidFill>
                <a:effectLst/>
                <a:uLnTx/>
                <a:uFillTx/>
                <a:latin typeface="Corbel" panose="020B0503020204020204"/>
              </a:rPr>
              <a:t>Well-defined problems (i.e. problems with a pre-determined, limited number of solutions)</a:t>
            </a:r>
          </a:p>
        </p:txBody>
      </p:sp>
      <p:sp>
        <p:nvSpPr>
          <p:cNvPr id="9" name="Content Placeholder 7"/>
          <p:cNvSpPr txBox="1">
            <a:spLocks/>
          </p:cNvSpPr>
          <p:nvPr/>
        </p:nvSpPr>
        <p:spPr>
          <a:xfrm>
            <a:off x="1898462" y="4377521"/>
            <a:ext cx="10100943" cy="3161209"/>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0">
              <a:buClr>
                <a:srgbClr val="30ACEC">
                  <a:lumMod val="75000"/>
                </a:srgbClr>
              </a:buClr>
              <a:defRPr/>
            </a:pPr>
            <a:r>
              <a:rPr lang="en-GB" sz="1800" dirty="0">
                <a:solidFill>
                  <a:prstClr val="black"/>
                </a:solidFill>
              </a:rPr>
              <a:t>Typical design tasks requiring the generation of many novel and diverse solutions</a:t>
            </a:r>
          </a:p>
          <a:p>
            <a:pPr lvl="0">
              <a:buClr>
                <a:srgbClr val="30ACEC">
                  <a:lumMod val="75000"/>
                </a:srgbClr>
              </a:buClr>
              <a:defRPr/>
            </a:pPr>
            <a:r>
              <a:rPr lang="en-GB" sz="1800" dirty="0">
                <a:solidFill>
                  <a:prstClr val="black"/>
                </a:solidFill>
                <a:latin typeface="Corbel" panose="020B0503020204020204"/>
              </a:rPr>
              <a:t>Complex </a:t>
            </a:r>
            <a:r>
              <a:rPr kumimoji="0" lang="en-GB" sz="1800" b="0" i="0" u="none" strike="noStrike" kern="1200" cap="none" spc="0" normalizeH="0" baseline="0" noProof="0" dirty="0">
                <a:ln>
                  <a:noFill/>
                </a:ln>
                <a:solidFill>
                  <a:prstClr val="black"/>
                </a:solidFill>
                <a:effectLst/>
                <a:uLnTx/>
                <a:uFillTx/>
                <a:latin typeface="Corbel" panose="020B0503020204020204"/>
              </a:rPr>
              <a:t>problems</a:t>
            </a:r>
            <a:r>
              <a:rPr kumimoji="0" lang="en-GB" sz="1800" b="0" i="0" u="none" strike="noStrike" kern="1200" cap="none" spc="0" normalizeH="0" noProof="0" dirty="0">
                <a:ln>
                  <a:noFill/>
                </a:ln>
                <a:solidFill>
                  <a:prstClr val="black"/>
                </a:solidFill>
                <a:effectLst/>
                <a:uLnTx/>
                <a:uFillTx/>
                <a:latin typeface="Corbel" panose="020B0503020204020204"/>
              </a:rPr>
              <a:t> </a:t>
            </a:r>
            <a:r>
              <a:rPr kumimoji="0" lang="en-GB" sz="1800" b="0" i="0" u="none" strike="noStrike" kern="1200" cap="none" spc="0" normalizeH="0" baseline="0" noProof="0" dirty="0">
                <a:ln>
                  <a:noFill/>
                </a:ln>
                <a:solidFill>
                  <a:prstClr val="black"/>
                </a:solidFill>
                <a:effectLst/>
                <a:uLnTx/>
                <a:uFillTx/>
                <a:latin typeface="Corbel" panose="020B0503020204020204"/>
              </a:rPr>
              <a:t>(e.g. designing a car-mounted bicycle rack</a:t>
            </a:r>
            <a:r>
              <a:rPr lang="en-GB" sz="1800" dirty="0">
                <a:solidFill>
                  <a:prstClr val="black"/>
                </a:solidFill>
              </a:rPr>
              <a:t>; developing </a:t>
            </a:r>
            <a:r>
              <a:rPr kumimoji="0" lang="en-GB" sz="1800" b="0" i="0" u="none" strike="noStrike" kern="1200" cap="none" spc="0" normalizeH="0" baseline="0" noProof="0" dirty="0">
                <a:ln>
                  <a:noFill/>
                </a:ln>
                <a:solidFill>
                  <a:prstClr val="black"/>
                </a:solidFill>
                <a:effectLst/>
                <a:uLnTx/>
                <a:uFillTx/>
                <a:latin typeface="Corbel" panose="020B0503020204020204"/>
              </a:rPr>
              <a:t>a concept for an automated rent-a-car facility; designing a device to retrieve a book from a shelf that is out of reach)</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GB" sz="1800" b="0" i="0" u="none" strike="noStrike" kern="1200" cap="none" spc="0" normalizeH="0" baseline="0" noProof="0" dirty="0">
                <a:ln>
                  <a:noFill/>
                </a:ln>
                <a:solidFill>
                  <a:prstClr val="black"/>
                </a:solidFill>
                <a:effectLst/>
                <a:uLnTx/>
                <a:uFillTx/>
                <a:latin typeface="Corbel" panose="020B0503020204020204"/>
              </a:rPr>
              <a:t>Ill-defined</a:t>
            </a:r>
            <a:r>
              <a:rPr kumimoji="0" lang="en-GB" sz="1800" b="0" i="0" u="none" strike="noStrike" kern="1200" cap="none" spc="0" normalizeH="0" noProof="0" dirty="0">
                <a:ln>
                  <a:noFill/>
                </a:ln>
                <a:solidFill>
                  <a:prstClr val="black"/>
                </a:solidFill>
                <a:effectLst/>
                <a:uLnTx/>
                <a:uFillTx/>
                <a:latin typeface="Corbel" panose="020B0503020204020204"/>
              </a:rPr>
              <a:t> </a:t>
            </a:r>
            <a:r>
              <a:rPr kumimoji="0" lang="en-GB" sz="1800" b="0" i="0" u="none" strike="noStrike" kern="1200" cap="none" spc="0" normalizeH="0" baseline="0" noProof="0" dirty="0">
                <a:ln>
                  <a:noFill/>
                </a:ln>
                <a:solidFill>
                  <a:prstClr val="black"/>
                </a:solidFill>
                <a:effectLst/>
                <a:uLnTx/>
                <a:uFillTx/>
                <a:latin typeface="Corbel" panose="020B0503020204020204"/>
              </a:rPr>
              <a:t>problems (i.e. problems admitting an undefined</a:t>
            </a:r>
            <a:r>
              <a:rPr kumimoji="0" lang="en-GB" sz="1800" b="0" i="0" u="none" strike="noStrike" kern="1200" cap="none" spc="0" normalizeH="0" noProof="0" dirty="0">
                <a:ln>
                  <a:noFill/>
                </a:ln>
                <a:solidFill>
                  <a:prstClr val="black"/>
                </a:solidFill>
                <a:effectLst/>
                <a:uLnTx/>
                <a:uFillTx/>
                <a:latin typeface="Corbel" panose="020B0503020204020204"/>
              </a:rPr>
              <a:t> or unlimited</a:t>
            </a:r>
            <a:r>
              <a:rPr kumimoji="0" lang="en-GB" sz="1800" b="0" i="0" u="none" strike="noStrike" kern="1200" cap="none" spc="0" normalizeH="0" baseline="0" noProof="0" dirty="0">
                <a:ln>
                  <a:noFill/>
                </a:ln>
                <a:solidFill>
                  <a:prstClr val="black"/>
                </a:solidFill>
                <a:effectLst/>
                <a:uLnTx/>
                <a:uFillTx/>
                <a:latin typeface="Corbel" panose="020B0503020204020204"/>
              </a:rPr>
              <a:t> number of solutions)</a:t>
            </a:r>
          </a:p>
        </p:txBody>
      </p:sp>
      <p:sp>
        <p:nvSpPr>
          <p:cNvPr id="10" name="Down Arrow 9"/>
          <p:cNvSpPr/>
          <p:nvPr/>
        </p:nvSpPr>
        <p:spPr>
          <a:xfrm>
            <a:off x="6345181" y="3261575"/>
            <a:ext cx="461555" cy="498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TextBox 4"/>
          <p:cNvSpPr txBox="1"/>
          <p:nvPr/>
        </p:nvSpPr>
        <p:spPr>
          <a:xfrm>
            <a:off x="4832833" y="1092245"/>
            <a:ext cx="33216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orbel" panose="020B0503020204020204"/>
                <a:ea typeface="+mn-ea"/>
                <a:cs typeface="+mn-cs"/>
              </a:rPr>
              <a:t>Psychology studies</a:t>
            </a:r>
          </a:p>
        </p:txBody>
      </p:sp>
      <p:sp>
        <p:nvSpPr>
          <p:cNvPr id="11" name="TextBox 10"/>
          <p:cNvSpPr txBox="1"/>
          <p:nvPr/>
        </p:nvSpPr>
        <p:spPr>
          <a:xfrm>
            <a:off x="5288104" y="3809885"/>
            <a:ext cx="33216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orbel" panose="020B0503020204020204"/>
                <a:ea typeface="+mn-ea"/>
                <a:cs typeface="+mn-cs"/>
              </a:rPr>
              <a:t>Design studies</a:t>
            </a:r>
          </a:p>
        </p:txBody>
      </p:sp>
    </p:spTree>
    <p:extLst>
      <p:ext uri="{BB962C8B-B14F-4D97-AF65-F5344CB8AC3E}">
        <p14:creationId xmlns:p14="http://schemas.microsoft.com/office/powerpoint/2010/main" val="265710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46865" y="-25089"/>
            <a:ext cx="9234489" cy="1752599"/>
          </a:xfrm>
        </p:spPr>
        <p:txBody>
          <a:bodyPr>
            <a:normAutofit/>
          </a:bodyPr>
          <a:lstStyle/>
          <a:p>
            <a:r>
              <a:rPr lang="en-GB" sz="3200" b="1" dirty="0"/>
              <a:t>Important differences between our computer game and </a:t>
            </a:r>
            <a:r>
              <a:rPr lang="en-GB" sz="3200" b="1" dirty="0" err="1"/>
              <a:t>Luchins</a:t>
            </a:r>
            <a:r>
              <a:rPr lang="en-GB" sz="3200" b="1" dirty="0"/>
              <a:t>’ original paradigm </a:t>
            </a:r>
            <a:endParaRPr lang="en-GB" sz="3200" dirty="0"/>
          </a:p>
        </p:txBody>
      </p:sp>
      <p:sp>
        <p:nvSpPr>
          <p:cNvPr id="4" name="Text Placeholder 3"/>
          <p:cNvSpPr>
            <a:spLocks noGrp="1"/>
          </p:cNvSpPr>
          <p:nvPr>
            <p:ph type="body" idx="1"/>
          </p:nvPr>
        </p:nvSpPr>
        <p:spPr>
          <a:xfrm>
            <a:off x="1772179" y="2068618"/>
            <a:ext cx="4607188" cy="576262"/>
          </a:xfrm>
        </p:spPr>
        <p:txBody>
          <a:bodyPr/>
          <a:lstStyle/>
          <a:p>
            <a:r>
              <a:rPr lang="en-GB" b="1" dirty="0"/>
              <a:t>Water-jar problems</a:t>
            </a:r>
          </a:p>
        </p:txBody>
      </p:sp>
      <p:sp>
        <p:nvSpPr>
          <p:cNvPr id="3" name="Content Placeholder 2"/>
          <p:cNvSpPr>
            <a:spLocks noGrp="1"/>
          </p:cNvSpPr>
          <p:nvPr>
            <p:ph sz="half" idx="2"/>
          </p:nvPr>
        </p:nvSpPr>
        <p:spPr>
          <a:xfrm>
            <a:off x="1772179" y="2985988"/>
            <a:ext cx="4895056" cy="2124907"/>
          </a:xfrm>
        </p:spPr>
        <p:txBody>
          <a:bodyPr>
            <a:normAutofit/>
          </a:bodyPr>
          <a:lstStyle/>
          <a:p>
            <a:r>
              <a:rPr lang="en-US" sz="2000" dirty="0"/>
              <a:t>Mathematical problems</a:t>
            </a:r>
          </a:p>
          <a:p>
            <a:r>
              <a:rPr lang="en-US" sz="2000" dirty="0"/>
              <a:t>Well-defined problems (i.e., problems with a pre-determined, limited number of solutions) </a:t>
            </a:r>
            <a:endParaRPr lang="en-GB" sz="2000" dirty="0"/>
          </a:p>
        </p:txBody>
      </p:sp>
      <p:sp>
        <p:nvSpPr>
          <p:cNvPr id="5" name="Text Placeholder 4"/>
          <p:cNvSpPr>
            <a:spLocks noGrp="1"/>
          </p:cNvSpPr>
          <p:nvPr>
            <p:ph type="body" sz="quarter" idx="3"/>
          </p:nvPr>
        </p:nvSpPr>
        <p:spPr>
          <a:xfrm>
            <a:off x="6880487" y="2068618"/>
            <a:ext cx="4622537" cy="576262"/>
          </a:xfrm>
        </p:spPr>
        <p:txBody>
          <a:bodyPr/>
          <a:lstStyle/>
          <a:p>
            <a:r>
              <a:rPr lang="en-GB" b="1" dirty="0"/>
              <a:t>Our computer game</a:t>
            </a:r>
          </a:p>
        </p:txBody>
      </p:sp>
      <p:sp>
        <p:nvSpPr>
          <p:cNvPr id="6" name="Content Placeholder 5"/>
          <p:cNvSpPr>
            <a:spLocks noGrp="1"/>
          </p:cNvSpPr>
          <p:nvPr>
            <p:ph sz="quarter" idx="4"/>
          </p:nvPr>
        </p:nvSpPr>
        <p:spPr>
          <a:xfrm>
            <a:off x="6880486" y="2985988"/>
            <a:ext cx="4895056" cy="2945767"/>
          </a:xfrm>
        </p:spPr>
        <p:txBody>
          <a:bodyPr>
            <a:normAutofit/>
          </a:bodyPr>
          <a:lstStyle/>
          <a:p>
            <a:r>
              <a:rPr lang="en-GB" sz="2000" dirty="0"/>
              <a:t>Simple design task</a:t>
            </a:r>
          </a:p>
          <a:p>
            <a:r>
              <a:rPr lang="en-US" sz="2000" dirty="0"/>
              <a:t>Ill-defined problems (i.e., problems admitting an undefined or unlimited number of solutions)</a:t>
            </a:r>
            <a:endParaRPr lang="en-GB" sz="2000" dirty="0"/>
          </a:p>
        </p:txBody>
      </p:sp>
      <p:sp>
        <p:nvSpPr>
          <p:cNvPr id="7" name="TextBox 6"/>
          <p:cNvSpPr txBox="1"/>
          <p:nvPr/>
        </p:nvSpPr>
        <p:spPr>
          <a:xfrm>
            <a:off x="2134579" y="4899611"/>
            <a:ext cx="894677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rbel" panose="020B0503020204020204"/>
                <a:ea typeface="+mn-ea"/>
                <a:cs typeface="+mn-cs"/>
              </a:rPr>
              <a:t>These extra experimental manipulations will avoid compromising the creative nature of the task thus maintaining some alignment with the relevant design literature</a:t>
            </a:r>
            <a:endParaRPr kumimoji="0" lang="en-GB"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rbel" panose="020B0503020204020204"/>
              <a:ea typeface="+mn-ea"/>
              <a:cs typeface="+mn-cs"/>
            </a:endParaRPr>
          </a:p>
        </p:txBody>
      </p:sp>
    </p:spTree>
    <p:extLst>
      <p:ext uri="{BB962C8B-B14F-4D97-AF65-F5344CB8AC3E}">
        <p14:creationId xmlns:p14="http://schemas.microsoft.com/office/powerpoint/2010/main" val="359050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2" descr="http://agames.cc/wp-content/thumbs/mochi/C/cargo-bridge-china-edition_v1_im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3181" y="3359116"/>
            <a:ext cx="5078818" cy="3498883"/>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4" descr="http://i181.photobucket.com/albums/x240/pawnipt/CargoBridge-level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3181" y="1"/>
            <a:ext cx="5078818" cy="3204741"/>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0" descr="http://www.borongaja.com/data_images/out/26/668563-world-of-goo-gam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6952461" cy="391278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2" descr="http://i.imgur.com/bRLs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100"/>
          <a:stretch/>
        </p:blipFill>
        <p:spPr bwMode="auto">
          <a:xfrm>
            <a:off x="0" y="4093535"/>
            <a:ext cx="6952461" cy="276446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803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657" y="1015026"/>
            <a:ext cx="10018713" cy="1042117"/>
          </a:xfrm>
        </p:spPr>
        <p:txBody>
          <a:bodyPr/>
          <a:lstStyle/>
          <a:p>
            <a:r>
              <a:rPr lang="en-GB" b="1" dirty="0"/>
              <a:t>Design Fixation</a:t>
            </a:r>
          </a:p>
        </p:txBody>
      </p:sp>
      <p:sp>
        <p:nvSpPr>
          <p:cNvPr id="3" name="Content Placeholder 2"/>
          <p:cNvSpPr>
            <a:spLocks noGrp="1"/>
          </p:cNvSpPr>
          <p:nvPr>
            <p:ph idx="1"/>
          </p:nvPr>
        </p:nvSpPr>
        <p:spPr>
          <a:xfrm>
            <a:off x="1744372" y="3111691"/>
            <a:ext cx="10018713" cy="3124201"/>
          </a:xfrm>
        </p:spPr>
        <p:txBody>
          <a:bodyPr>
            <a:normAutofit/>
          </a:bodyPr>
          <a:lstStyle/>
          <a:p>
            <a:pPr marL="0" indent="0" algn="just">
              <a:buNone/>
            </a:pPr>
            <a:r>
              <a:rPr lang="en-GB" sz="2600" dirty="0"/>
              <a:t>The term ‘Design Fixation’ is often used to refer to situations in which designers limit their creative output due to an overreliance on features of pre-existing designs, or more generally, an overreliance on a specific body of knowledge directly associated with a problem</a:t>
            </a:r>
          </a:p>
        </p:txBody>
      </p:sp>
      <p:pic>
        <p:nvPicPr>
          <p:cNvPr id="4" name="Picture 3"/>
          <p:cNvPicPr>
            <a:picLocks noChangeAspect="1"/>
          </p:cNvPicPr>
          <p:nvPr/>
        </p:nvPicPr>
        <p:blipFill>
          <a:blip r:embed="rId2"/>
          <a:stretch>
            <a:fillRect/>
          </a:stretch>
        </p:blipFill>
        <p:spPr>
          <a:xfrm>
            <a:off x="9526734" y="0"/>
            <a:ext cx="2665266" cy="2654668"/>
          </a:xfrm>
          <a:prstGeom prst="rect">
            <a:avLst/>
          </a:prstGeom>
        </p:spPr>
      </p:pic>
    </p:spTree>
    <p:extLst>
      <p:ext uri="{BB962C8B-B14F-4D97-AF65-F5344CB8AC3E}">
        <p14:creationId xmlns:p14="http://schemas.microsoft.com/office/powerpoint/2010/main" val="3630800876"/>
      </p:ext>
    </p:extLst>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AutoShape 28" descr="Image result for constructing bridge game"/>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Rectangle 5"/>
          <p:cNvSpPr/>
          <p:nvPr/>
        </p:nvSpPr>
        <p:spPr>
          <a:xfrm>
            <a:off x="-88900" y="0"/>
            <a:ext cx="122809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14" descr="http://www.mobygames.com/images/shots/l/509553-bridge-the-construction-game-windows-screenshot-some-elemen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4329" y="2282325"/>
            <a:ext cx="3934239" cy="2213769"/>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16" descr="https://lh3.ggpht.com/6VHLcStO8M3VsYyoctW8C5aGE1dHt4cpeMDDdiRsxJo7fF8lFqx1qJ3w6dtpLat14A=h9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2757" y="0"/>
            <a:ext cx="3923778" cy="2134355"/>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18" descr="https://lh3.ggpht.com/ztvlVSvV_r1OY2AcWJiO4pITN-bljSlY-Q8YRHgbesyg-q3d0BSIhicrOI_lhAOLKtg=h9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575" y="4644064"/>
            <a:ext cx="3938960" cy="2213936"/>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4" descr="https://upload.wikimedia.org/wikipedia/en/1/14/Bridge-builder-gam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82" y="3415819"/>
            <a:ext cx="4667318" cy="3442181"/>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6" descr="http://d2oah9q9xdinv5.cloudfront.net/cache/images/games/1/16/15726/crop_635x550/pfxII_2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4845" y="2908300"/>
            <a:ext cx="3352338" cy="3949700"/>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30" descr="https://www.gstatic.com/android/market/de.hms.xconstructionfull/ss-480-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901" y="0"/>
            <a:ext cx="4643349" cy="3175000"/>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32" descr="https://lh5.ggpht.com/a33jFthcYbu5otjSUcIlxT2CLcjdPXb92kHoMGTI6ARe_x7KkTw6Uk_3AvWw_JQD2fY=h9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54845" y="0"/>
            <a:ext cx="3337156" cy="2730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95968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347"/>
            <a:ext cx="10018713" cy="927304"/>
          </a:xfrm>
        </p:spPr>
        <p:txBody>
          <a:bodyPr>
            <a:normAutofit/>
          </a:bodyPr>
          <a:lstStyle/>
          <a:p>
            <a:r>
              <a:rPr lang="en-GB" sz="3200" b="1" dirty="0"/>
              <a:t>How fixation effects have been studied</a:t>
            </a:r>
          </a:p>
        </p:txBody>
      </p:sp>
      <p:sp>
        <p:nvSpPr>
          <p:cNvPr id="3" name="Content Placeholder 2"/>
          <p:cNvSpPr>
            <a:spLocks noGrp="1"/>
          </p:cNvSpPr>
          <p:nvPr>
            <p:ph idx="1"/>
          </p:nvPr>
        </p:nvSpPr>
        <p:spPr>
          <a:xfrm>
            <a:off x="1484310" y="3579223"/>
            <a:ext cx="10018713" cy="2211978"/>
          </a:xfrm>
        </p:spPr>
        <p:txBody>
          <a:bodyPr/>
          <a:lstStyle/>
          <a:p>
            <a:pPr marL="0" indent="0">
              <a:buNone/>
            </a:pPr>
            <a:endParaRPr lang="en-GB" dirty="0"/>
          </a:p>
          <a:p>
            <a:endParaRPr lang="en-GB" dirty="0"/>
          </a:p>
        </p:txBody>
      </p:sp>
      <p:sp>
        <p:nvSpPr>
          <p:cNvPr id="4" name="Content Placeholder 5"/>
          <p:cNvSpPr txBox="1">
            <a:spLocks/>
          </p:cNvSpPr>
          <p:nvPr/>
        </p:nvSpPr>
        <p:spPr>
          <a:xfrm>
            <a:off x="1773619" y="1722476"/>
            <a:ext cx="10350638" cy="1432088"/>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0">
              <a:buClr>
                <a:srgbClr val="30ACEC">
                  <a:lumMod val="75000"/>
                </a:srgbClr>
              </a:buClr>
              <a:defRPr/>
            </a:pPr>
            <a:r>
              <a:rPr lang="en-GB" sz="1800" dirty="0">
                <a:solidFill>
                  <a:prstClr val="black"/>
                </a:solidFill>
                <a:latin typeface="Corbel" panose="020B0503020204020204"/>
              </a:rPr>
              <a:t>P</a:t>
            </a:r>
            <a:r>
              <a:rPr kumimoji="0" lang="en-GB" sz="1800" b="0" i="0" u="none" strike="noStrike" kern="1200" cap="none" spc="0" normalizeH="0" baseline="0" noProof="0" dirty="0" err="1">
                <a:ln>
                  <a:noFill/>
                </a:ln>
                <a:solidFill>
                  <a:prstClr val="black"/>
                </a:solidFill>
                <a:effectLst/>
                <a:uLnTx/>
                <a:uFillTx/>
                <a:latin typeface="Corbel" panose="020B0503020204020204"/>
              </a:rPr>
              <a:t>roblem</a:t>
            </a:r>
            <a:r>
              <a:rPr kumimoji="0" lang="en-GB" sz="1800" b="0" i="0" u="none" strike="noStrike" kern="1200" cap="none" spc="0" normalizeH="0" baseline="0" noProof="0" dirty="0">
                <a:ln>
                  <a:noFill/>
                </a:ln>
                <a:solidFill>
                  <a:prstClr val="black"/>
                </a:solidFill>
                <a:effectLst/>
                <a:uLnTx/>
                <a:uFillTx/>
                <a:latin typeface="Corbel" panose="020B0503020204020204"/>
              </a:rPr>
              <a:t> solving </a:t>
            </a:r>
            <a:r>
              <a:rPr lang="en-GB" sz="1800" dirty="0">
                <a:solidFill>
                  <a:prstClr val="black"/>
                </a:solidFill>
              </a:rPr>
              <a:t>tasks requiring the identification of a novel or unusual solution</a:t>
            </a:r>
          </a:p>
          <a:p>
            <a:pPr lvl="0">
              <a:buClr>
                <a:srgbClr val="30ACEC">
                  <a:lumMod val="75000"/>
                </a:srgbClr>
              </a:buClr>
              <a:defRPr/>
            </a:pPr>
            <a:r>
              <a:rPr lang="en-GB" sz="1800" dirty="0">
                <a:solidFill>
                  <a:prstClr val="black"/>
                </a:solidFill>
              </a:rPr>
              <a:t>Simple problems (</a:t>
            </a:r>
            <a:r>
              <a:rPr kumimoji="0" lang="en-GB" sz="1800" b="0" i="0" u="none" strike="noStrike" kern="1200" cap="none" spc="0" normalizeH="0" baseline="0" noProof="0" dirty="0">
                <a:ln>
                  <a:noFill/>
                </a:ln>
                <a:solidFill>
                  <a:prstClr val="black"/>
                </a:solidFill>
                <a:effectLst/>
                <a:uLnTx/>
                <a:uFillTx/>
                <a:latin typeface="Corbel" panose="020B0503020204020204"/>
              </a:rPr>
              <a:t>e.g. measuring out precise volumes of water; tying two distant strings together; fixing a candle to the side of a wall with limited tools)</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GB" sz="1800" b="0" i="0" u="none" strike="noStrike" kern="1200" cap="none" spc="0" normalizeH="0" baseline="0" noProof="0" dirty="0">
                <a:ln>
                  <a:noFill/>
                </a:ln>
                <a:solidFill>
                  <a:prstClr val="black"/>
                </a:solidFill>
                <a:effectLst/>
                <a:uLnTx/>
                <a:uFillTx/>
                <a:latin typeface="Corbel" panose="020B0503020204020204"/>
              </a:rPr>
              <a:t>Well-defined problems (i.e. problems with a pre-determined, limited number of solutions)</a:t>
            </a:r>
          </a:p>
        </p:txBody>
      </p:sp>
      <p:sp>
        <p:nvSpPr>
          <p:cNvPr id="9" name="Content Placeholder 7"/>
          <p:cNvSpPr txBox="1">
            <a:spLocks/>
          </p:cNvSpPr>
          <p:nvPr/>
        </p:nvSpPr>
        <p:spPr>
          <a:xfrm>
            <a:off x="1898462" y="4377521"/>
            <a:ext cx="10100943" cy="3161209"/>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0">
              <a:buClr>
                <a:srgbClr val="30ACEC">
                  <a:lumMod val="75000"/>
                </a:srgbClr>
              </a:buClr>
              <a:defRPr/>
            </a:pPr>
            <a:r>
              <a:rPr lang="en-GB" sz="1800" dirty="0">
                <a:solidFill>
                  <a:prstClr val="black"/>
                </a:solidFill>
              </a:rPr>
              <a:t>Typical design tasks requiring the generation of many novel and diverse solutions</a:t>
            </a:r>
          </a:p>
          <a:p>
            <a:pPr lvl="0">
              <a:buClr>
                <a:srgbClr val="30ACEC">
                  <a:lumMod val="75000"/>
                </a:srgbClr>
              </a:buClr>
              <a:defRPr/>
            </a:pPr>
            <a:r>
              <a:rPr lang="en-GB" sz="1800" dirty="0">
                <a:solidFill>
                  <a:prstClr val="black"/>
                </a:solidFill>
                <a:latin typeface="Corbel" panose="020B0503020204020204"/>
              </a:rPr>
              <a:t>Complex </a:t>
            </a:r>
            <a:r>
              <a:rPr kumimoji="0" lang="en-GB" sz="1800" b="0" i="0" u="none" strike="noStrike" kern="1200" cap="none" spc="0" normalizeH="0" baseline="0" noProof="0" dirty="0">
                <a:ln>
                  <a:noFill/>
                </a:ln>
                <a:solidFill>
                  <a:prstClr val="black"/>
                </a:solidFill>
                <a:effectLst/>
                <a:uLnTx/>
                <a:uFillTx/>
                <a:latin typeface="Corbel" panose="020B0503020204020204"/>
              </a:rPr>
              <a:t>problems</a:t>
            </a:r>
            <a:r>
              <a:rPr kumimoji="0" lang="en-GB" sz="1800" b="0" i="0" u="none" strike="noStrike" kern="1200" cap="none" spc="0" normalizeH="0" noProof="0" dirty="0">
                <a:ln>
                  <a:noFill/>
                </a:ln>
                <a:solidFill>
                  <a:prstClr val="black"/>
                </a:solidFill>
                <a:effectLst/>
                <a:uLnTx/>
                <a:uFillTx/>
                <a:latin typeface="Corbel" panose="020B0503020204020204"/>
              </a:rPr>
              <a:t> </a:t>
            </a:r>
            <a:r>
              <a:rPr kumimoji="0" lang="en-GB" sz="1800" b="0" i="0" u="none" strike="noStrike" kern="1200" cap="none" spc="0" normalizeH="0" baseline="0" noProof="0" dirty="0">
                <a:ln>
                  <a:noFill/>
                </a:ln>
                <a:solidFill>
                  <a:prstClr val="black"/>
                </a:solidFill>
                <a:effectLst/>
                <a:uLnTx/>
                <a:uFillTx/>
                <a:latin typeface="Corbel" panose="020B0503020204020204"/>
              </a:rPr>
              <a:t>(e.g. designing a car-mounted bicycle rack</a:t>
            </a:r>
            <a:r>
              <a:rPr lang="en-GB" sz="1800" dirty="0">
                <a:solidFill>
                  <a:prstClr val="black"/>
                </a:solidFill>
              </a:rPr>
              <a:t>; developing </a:t>
            </a:r>
            <a:r>
              <a:rPr kumimoji="0" lang="en-GB" sz="1800" b="0" i="0" u="none" strike="noStrike" kern="1200" cap="none" spc="0" normalizeH="0" baseline="0" noProof="0" dirty="0">
                <a:ln>
                  <a:noFill/>
                </a:ln>
                <a:solidFill>
                  <a:prstClr val="black"/>
                </a:solidFill>
                <a:effectLst/>
                <a:uLnTx/>
                <a:uFillTx/>
                <a:latin typeface="Corbel" panose="020B0503020204020204"/>
              </a:rPr>
              <a:t>a concept for an automated rent-a-car facility; designing a device to retrieve a book from a shelf that is out of reach)</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GB" sz="1800" b="0" i="0" u="none" strike="noStrike" kern="1200" cap="none" spc="0" normalizeH="0" baseline="0" noProof="0" dirty="0">
                <a:ln>
                  <a:noFill/>
                </a:ln>
                <a:solidFill>
                  <a:prstClr val="black"/>
                </a:solidFill>
                <a:effectLst/>
                <a:uLnTx/>
                <a:uFillTx/>
                <a:latin typeface="Corbel" panose="020B0503020204020204"/>
              </a:rPr>
              <a:t>Ill-defined</a:t>
            </a:r>
            <a:r>
              <a:rPr kumimoji="0" lang="en-GB" sz="1800" b="0" i="0" u="none" strike="noStrike" kern="1200" cap="none" spc="0" normalizeH="0" noProof="0" dirty="0">
                <a:ln>
                  <a:noFill/>
                </a:ln>
                <a:solidFill>
                  <a:prstClr val="black"/>
                </a:solidFill>
                <a:effectLst/>
                <a:uLnTx/>
                <a:uFillTx/>
                <a:latin typeface="Corbel" panose="020B0503020204020204"/>
              </a:rPr>
              <a:t> </a:t>
            </a:r>
            <a:r>
              <a:rPr kumimoji="0" lang="en-GB" sz="1800" b="0" i="0" u="none" strike="noStrike" kern="1200" cap="none" spc="0" normalizeH="0" baseline="0" noProof="0" dirty="0">
                <a:ln>
                  <a:noFill/>
                </a:ln>
                <a:solidFill>
                  <a:prstClr val="black"/>
                </a:solidFill>
                <a:effectLst/>
                <a:uLnTx/>
                <a:uFillTx/>
                <a:latin typeface="Corbel" panose="020B0503020204020204"/>
              </a:rPr>
              <a:t>problems (i.e. problems admitting an undefined</a:t>
            </a:r>
            <a:r>
              <a:rPr kumimoji="0" lang="en-GB" sz="1800" b="0" i="0" u="none" strike="noStrike" kern="1200" cap="none" spc="0" normalizeH="0" noProof="0" dirty="0">
                <a:ln>
                  <a:noFill/>
                </a:ln>
                <a:solidFill>
                  <a:prstClr val="black"/>
                </a:solidFill>
                <a:effectLst/>
                <a:uLnTx/>
                <a:uFillTx/>
                <a:latin typeface="Corbel" panose="020B0503020204020204"/>
              </a:rPr>
              <a:t> or unlimited</a:t>
            </a:r>
            <a:r>
              <a:rPr kumimoji="0" lang="en-GB" sz="1800" b="0" i="0" u="none" strike="noStrike" kern="1200" cap="none" spc="0" normalizeH="0" baseline="0" noProof="0" dirty="0">
                <a:ln>
                  <a:noFill/>
                </a:ln>
                <a:solidFill>
                  <a:prstClr val="black"/>
                </a:solidFill>
                <a:effectLst/>
                <a:uLnTx/>
                <a:uFillTx/>
                <a:latin typeface="Corbel" panose="020B0503020204020204"/>
              </a:rPr>
              <a:t> number of solutions)</a:t>
            </a:r>
          </a:p>
        </p:txBody>
      </p:sp>
      <p:sp>
        <p:nvSpPr>
          <p:cNvPr id="10" name="Down Arrow 9"/>
          <p:cNvSpPr/>
          <p:nvPr/>
        </p:nvSpPr>
        <p:spPr>
          <a:xfrm>
            <a:off x="6345181" y="3261575"/>
            <a:ext cx="461555" cy="498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5" name="TextBox 4"/>
          <p:cNvSpPr txBox="1"/>
          <p:nvPr/>
        </p:nvSpPr>
        <p:spPr>
          <a:xfrm>
            <a:off x="4832833" y="1092245"/>
            <a:ext cx="33216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orbel" panose="020B0503020204020204"/>
                <a:ea typeface="+mn-ea"/>
                <a:cs typeface="+mn-cs"/>
              </a:rPr>
              <a:t>Psychology studies</a:t>
            </a:r>
          </a:p>
        </p:txBody>
      </p:sp>
      <p:sp>
        <p:nvSpPr>
          <p:cNvPr id="11" name="TextBox 10"/>
          <p:cNvSpPr txBox="1"/>
          <p:nvPr/>
        </p:nvSpPr>
        <p:spPr>
          <a:xfrm>
            <a:off x="5288104" y="3809885"/>
            <a:ext cx="33216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Corbel" panose="020B0503020204020204"/>
                <a:ea typeface="+mn-ea"/>
                <a:cs typeface="+mn-cs"/>
              </a:rPr>
              <a:t>Design studies</a:t>
            </a:r>
          </a:p>
        </p:txBody>
      </p:sp>
    </p:spTree>
    <p:extLst>
      <p:ext uri="{BB962C8B-B14F-4D97-AF65-F5344CB8AC3E}">
        <p14:creationId xmlns:p14="http://schemas.microsoft.com/office/powerpoint/2010/main" val="150413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510090" y="1197204"/>
            <a:ext cx="10018713" cy="4444637"/>
          </a:xfrm>
        </p:spPr>
        <p:txBody>
          <a:bodyPr>
            <a:normAutofit/>
          </a:bodyPr>
          <a:lstStyle/>
          <a:p>
            <a:r>
              <a:rPr lang="en-US" dirty="0"/>
              <a:t>The complex and ill-defined nature of the design problems imply that performance in these tasks cannot be exclusively measured in terms of the quantity of solutions generated, but has to also be evaluated in terms of the quality of the solutions</a:t>
            </a:r>
          </a:p>
          <a:p>
            <a:pPr marL="0" indent="0" algn="ctr">
              <a:buNone/>
            </a:pPr>
            <a:r>
              <a:rPr lang="en-US" sz="2000" b="1" dirty="0"/>
              <a:t>As a result...</a:t>
            </a:r>
          </a:p>
          <a:p>
            <a:r>
              <a:rPr lang="en-US" dirty="0"/>
              <a:t>The use of subjective metrics to evaluate the design outcome has become very</a:t>
            </a: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dirty="0"/>
              <a:t>common in design literature (e.g. novelty, practicality, feasibility, etc.)</a:t>
            </a:r>
          </a:p>
          <a:p>
            <a:pPr marL="0" indent="0">
              <a:buNone/>
            </a:pPr>
            <a:r>
              <a:rPr lang="en-US" sz="2000" b="1" dirty="0"/>
              <a:t>Problems with this approach:</a:t>
            </a:r>
          </a:p>
          <a:p>
            <a:r>
              <a:rPr lang="en-US" dirty="0"/>
              <a:t>Very subjective</a:t>
            </a:r>
          </a:p>
          <a:p>
            <a:r>
              <a:rPr lang="en-US" dirty="0"/>
              <a:t>Great diversity of the procedures</a:t>
            </a:r>
          </a:p>
          <a:p>
            <a:r>
              <a:rPr lang="en-US" dirty="0"/>
              <a:t>Results that are often non-comparable </a:t>
            </a:r>
          </a:p>
          <a:p>
            <a:r>
              <a:rPr lang="en-US" dirty="0"/>
              <a:t>Great variety in the outputs that participants can provide while working on the design tasks </a:t>
            </a:r>
          </a:p>
        </p:txBody>
      </p:sp>
      <p:sp>
        <p:nvSpPr>
          <p:cNvPr id="2" name="TextBox 1"/>
          <p:cNvSpPr txBox="1"/>
          <p:nvPr/>
        </p:nvSpPr>
        <p:spPr>
          <a:xfrm>
            <a:off x="2111603" y="5641841"/>
            <a:ext cx="9002598"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orbel" panose="020B0503020204020204"/>
                <a:ea typeface="+mn-ea"/>
                <a:cs typeface="+mn-cs"/>
              </a:rPr>
              <a:t>Our</a:t>
            </a:r>
            <a:r>
              <a:rPr kumimoji="0" lang="en-GB" sz="2000" b="1" i="0" u="none" strike="noStrike" kern="1200" cap="none" spc="0" normalizeH="0" noProof="0" dirty="0">
                <a:ln>
                  <a:noFill/>
                </a:ln>
                <a:solidFill>
                  <a:prstClr val="black"/>
                </a:solidFill>
                <a:effectLst/>
                <a:uLnTx/>
                <a:uFillTx/>
                <a:latin typeface="Corbel" panose="020B0503020204020204"/>
                <a:ea typeface="+mn-ea"/>
                <a:cs typeface="+mn-cs"/>
              </a:rPr>
              <a:t> proposal:</a:t>
            </a:r>
            <a:endParaRPr kumimoji="0" lang="en-GB" sz="2000" b="1" i="0" u="none" strike="noStrike" kern="1200" cap="none" spc="0" normalizeH="0" baseline="0" noProof="0" dirty="0">
              <a:ln>
                <a:noFill/>
              </a:ln>
              <a:solidFill>
                <a:prstClr val="black"/>
              </a:solidFill>
              <a:effectLst/>
              <a:uLnTx/>
              <a:uFillTx/>
              <a:latin typeface="Corbel" panose="020B0503020204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orbel" panose="020B0503020204020204"/>
                <a:ea typeface="+mn-ea"/>
                <a:cs typeface="+mn-cs"/>
              </a:rPr>
              <a:t>Studying design fixation with computer games inspired by experimental paradigms used in psychology research</a:t>
            </a:r>
          </a:p>
        </p:txBody>
      </p:sp>
      <p:sp>
        <p:nvSpPr>
          <p:cNvPr id="9" name="Title 4"/>
          <p:cNvSpPr>
            <a:spLocks noGrp="1"/>
          </p:cNvSpPr>
          <p:nvPr>
            <p:ph type="title"/>
          </p:nvPr>
        </p:nvSpPr>
        <p:spPr>
          <a:xfrm>
            <a:off x="1603545" y="0"/>
            <a:ext cx="10018713" cy="952107"/>
          </a:xfrm>
        </p:spPr>
        <p:txBody>
          <a:bodyPr>
            <a:normAutofit/>
          </a:bodyPr>
          <a:lstStyle/>
          <a:p>
            <a:r>
              <a:rPr lang="en-GB" sz="3200" b="1" dirty="0"/>
              <a:t>From a </a:t>
            </a:r>
            <a:r>
              <a:rPr lang="en-GB" sz="3200" b="1" i="1" dirty="0"/>
              <a:t>quantitative</a:t>
            </a:r>
            <a:r>
              <a:rPr lang="en-GB" sz="3200" b="1" dirty="0"/>
              <a:t> to a </a:t>
            </a:r>
            <a:r>
              <a:rPr lang="en-GB" sz="3200" b="1" i="1" dirty="0"/>
              <a:t>qualitative</a:t>
            </a:r>
            <a:r>
              <a:rPr lang="en-GB" sz="3200" b="1" dirty="0"/>
              <a:t> approach… </a:t>
            </a:r>
          </a:p>
        </p:txBody>
      </p:sp>
      <p:cxnSp>
        <p:nvCxnSpPr>
          <p:cNvPr id="11" name="Straight Arrow Connector 10"/>
          <p:cNvCxnSpPr/>
          <p:nvPr/>
        </p:nvCxnSpPr>
        <p:spPr>
          <a:xfrm>
            <a:off x="1817015" y="949137"/>
            <a:ext cx="9626840" cy="2970"/>
          </a:xfrm>
          <a:prstGeom prst="straightConnector1">
            <a:avLst/>
          </a:prstGeom>
          <a:ln w="698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45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4" end="4"/>
                                            </p:txEl>
                                          </p:spTgt>
                                        </p:tgtEl>
                                        <p:attrNameLst>
                                          <p:attrName>style.visibility</p:attrName>
                                        </p:attrNameLst>
                                      </p:cBhvr>
                                      <p:to>
                                        <p:strVal val="visible"/>
                                      </p:to>
                                    </p:set>
                                    <p:animEffect transition="in" filter="fade">
                                      <p:cBhvr>
                                        <p:cTn id="10" dur="500"/>
                                        <p:tgtEl>
                                          <p:spTgt spid="8">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Effect transition="in" filter="fade">
                                      <p:cBhvr>
                                        <p:cTn id="13" dur="500"/>
                                        <p:tgtEl>
                                          <p:spTgt spid="8">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6" end="6"/>
                                            </p:txEl>
                                          </p:spTgt>
                                        </p:tgtEl>
                                        <p:attrNameLst>
                                          <p:attrName>style.visibility</p:attrName>
                                        </p:attrNameLst>
                                      </p:cBhvr>
                                      <p:to>
                                        <p:strVal val="visible"/>
                                      </p:to>
                                    </p:set>
                                    <p:animEffect transition="in" filter="fade">
                                      <p:cBhvr>
                                        <p:cTn id="16" dur="500"/>
                                        <p:tgtEl>
                                          <p:spTgt spid="8">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animEffect transition="in" filter="fade">
                                      <p:cBhvr>
                                        <p:cTn id="19" dur="500"/>
                                        <p:tgtEl>
                                          <p:spTgt spid="8">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329848040"/>
              </p:ext>
            </p:extLst>
          </p:nvPr>
        </p:nvGraphicFramePr>
        <p:xfrm>
          <a:off x="2541198" y="3453875"/>
          <a:ext cx="7018438" cy="3059846"/>
        </p:xfrm>
        <a:graphic>
          <a:graphicData uri="http://schemas.openxmlformats.org/drawingml/2006/table">
            <a:tbl>
              <a:tblPr firstRow="1" firstCol="1" bandRow="1"/>
              <a:tblGrid>
                <a:gridCol w="910919">
                  <a:extLst>
                    <a:ext uri="{9D8B030D-6E8A-4147-A177-3AD203B41FA5}">
                      <a16:colId xmlns:a16="http://schemas.microsoft.com/office/drawing/2014/main" val="2791332978"/>
                    </a:ext>
                  </a:extLst>
                </a:gridCol>
                <a:gridCol w="955496">
                  <a:extLst>
                    <a:ext uri="{9D8B030D-6E8A-4147-A177-3AD203B41FA5}">
                      <a16:colId xmlns:a16="http://schemas.microsoft.com/office/drawing/2014/main" val="331208954"/>
                    </a:ext>
                  </a:extLst>
                </a:gridCol>
                <a:gridCol w="965771">
                  <a:extLst>
                    <a:ext uri="{9D8B030D-6E8A-4147-A177-3AD203B41FA5}">
                      <a16:colId xmlns:a16="http://schemas.microsoft.com/office/drawing/2014/main" val="2180257327"/>
                    </a:ext>
                  </a:extLst>
                </a:gridCol>
                <a:gridCol w="1078787">
                  <a:extLst>
                    <a:ext uri="{9D8B030D-6E8A-4147-A177-3AD203B41FA5}">
                      <a16:colId xmlns:a16="http://schemas.microsoft.com/office/drawing/2014/main" val="1712600164"/>
                    </a:ext>
                  </a:extLst>
                </a:gridCol>
                <a:gridCol w="1937466">
                  <a:extLst>
                    <a:ext uri="{9D8B030D-6E8A-4147-A177-3AD203B41FA5}">
                      <a16:colId xmlns:a16="http://schemas.microsoft.com/office/drawing/2014/main" val="1170818064"/>
                    </a:ext>
                  </a:extLst>
                </a:gridCol>
                <a:gridCol w="1169999">
                  <a:extLst>
                    <a:ext uri="{9D8B030D-6E8A-4147-A177-3AD203B41FA5}">
                      <a16:colId xmlns:a16="http://schemas.microsoft.com/office/drawing/2014/main" val="2873407663"/>
                    </a:ext>
                  </a:extLst>
                </a:gridCol>
              </a:tblGrid>
              <a:tr h="501676">
                <a:tc>
                  <a:txBody>
                    <a:bodyPr/>
                    <a:lstStyle/>
                    <a:p>
                      <a:pPr algn="ctr">
                        <a:lnSpc>
                          <a:spcPct val="107000"/>
                        </a:lnSpc>
                        <a:spcAft>
                          <a:spcPts val="0"/>
                        </a:spcAft>
                      </a:pPr>
                      <a:r>
                        <a:rPr lang="en-GB" sz="135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Problem</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35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Jar A</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35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Jar B</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35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Jar C</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35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Desired quantity of water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GB" sz="135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Solution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2684602"/>
                  </a:ext>
                </a:extLst>
              </a:tr>
              <a:tr h="255817">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rowSpan="5">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 - A - 2C</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6262706"/>
                  </a:ext>
                </a:extLst>
              </a:tr>
              <a:tr h="255817">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vMerge="1">
                  <a:txBody>
                    <a:bodyPr/>
                    <a:lstStyle/>
                    <a:p>
                      <a:endParaRPr lang="en-GB"/>
                    </a:p>
                  </a:txBody>
                  <a:tcPr/>
                </a:tc>
                <a:extLst>
                  <a:ext uri="{0D108BD9-81ED-4DB2-BD59-A6C34878D82A}">
                    <a16:rowId xmlns:a16="http://schemas.microsoft.com/office/drawing/2014/main" val="2298227826"/>
                  </a:ext>
                </a:extLst>
              </a:tr>
              <a:tr h="255817">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vMerge="1">
                  <a:txBody>
                    <a:bodyPr/>
                    <a:lstStyle/>
                    <a:p>
                      <a:endParaRPr lang="en-GB"/>
                    </a:p>
                  </a:txBody>
                  <a:tcPr/>
                </a:tc>
                <a:extLst>
                  <a:ext uri="{0D108BD9-81ED-4DB2-BD59-A6C34878D82A}">
                    <a16:rowId xmlns:a16="http://schemas.microsoft.com/office/drawing/2014/main" val="3499699668"/>
                  </a:ext>
                </a:extLst>
              </a:tr>
              <a:tr h="255817">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vMerge="1">
                  <a:txBody>
                    <a:bodyPr/>
                    <a:lstStyle/>
                    <a:p>
                      <a:endParaRPr lang="en-GB"/>
                    </a:p>
                  </a:txBody>
                  <a:tcPr/>
                </a:tc>
                <a:extLst>
                  <a:ext uri="{0D108BD9-81ED-4DB2-BD59-A6C34878D82A}">
                    <a16:rowId xmlns:a16="http://schemas.microsoft.com/office/drawing/2014/main" val="3468802453"/>
                  </a:ext>
                </a:extLst>
              </a:tr>
              <a:tr h="255817">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vMerge="1">
                  <a:txBody>
                    <a:bodyPr/>
                    <a:lstStyle/>
                    <a:p>
                      <a:endParaRPr lang="en-GB"/>
                    </a:p>
                  </a:txBody>
                  <a:tcPr/>
                </a:tc>
                <a:extLst>
                  <a:ext uri="{0D108BD9-81ED-4DB2-BD59-A6C34878D82A}">
                    <a16:rowId xmlns:a16="http://schemas.microsoft.com/office/drawing/2014/main" val="1449884287"/>
                  </a:ext>
                </a:extLst>
              </a:tr>
              <a:tr h="255817">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49</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rowSpan="2">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 - A - 2C</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35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or</a:t>
                      </a: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3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a:t>
                      </a:r>
                      <a:r>
                        <a:rPr lang="en-GB" sz="1350" baseline="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3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t>
                      </a:r>
                      <a:endParaRPr lang="en-GB"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4563578"/>
                  </a:ext>
                </a:extLst>
              </a:tr>
              <a:tr h="255817">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vMerge="1">
                  <a:txBody>
                    <a:bodyPr/>
                    <a:lstStyle/>
                    <a:p>
                      <a:endParaRPr lang="en-GB"/>
                    </a:p>
                  </a:txBody>
                  <a:tcPr/>
                </a:tc>
                <a:extLst>
                  <a:ext uri="{0D108BD9-81ED-4DB2-BD59-A6C34878D82A}">
                    <a16:rowId xmlns:a16="http://schemas.microsoft.com/office/drawing/2014/main" val="2807589710"/>
                  </a:ext>
                </a:extLst>
              </a:tr>
              <a:tr h="255817">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25</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 C</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1001887"/>
                  </a:ext>
                </a:extLst>
              </a:tr>
              <a:tr h="255817">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rowSpan="2">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 - A - 2C</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GB" sz="1350" b="1" i="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or</a:t>
                      </a: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 </a:t>
                      </a:r>
                      <a:r>
                        <a:rPr lang="en-GB" sz="135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9756000"/>
                  </a:ext>
                </a:extLst>
              </a:tr>
              <a:tr h="255817">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nSpc>
                          <a:spcPct val="107000"/>
                        </a:lnSpc>
                        <a:spcAft>
                          <a:spcPts val="0"/>
                        </a:spcAft>
                      </a:pPr>
                      <a:r>
                        <a:rPr lang="en-GB" sz="135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vMerge="1">
                  <a:txBody>
                    <a:bodyPr/>
                    <a:lstStyle/>
                    <a:p>
                      <a:endParaRPr lang="en-GB"/>
                    </a:p>
                  </a:txBody>
                  <a:tcPr/>
                </a:tc>
                <a:extLst>
                  <a:ext uri="{0D108BD9-81ED-4DB2-BD59-A6C34878D82A}">
                    <a16:rowId xmlns:a16="http://schemas.microsoft.com/office/drawing/2014/main" val="2904559060"/>
                  </a:ext>
                </a:extLst>
              </a:tr>
            </a:tbl>
          </a:graphicData>
        </a:graphic>
      </p:graphicFrame>
      <p:sp>
        <p:nvSpPr>
          <p:cNvPr id="8" name="TextBox 7"/>
          <p:cNvSpPr txBox="1"/>
          <p:nvPr/>
        </p:nvSpPr>
        <p:spPr>
          <a:xfrm>
            <a:off x="1407892" y="2374125"/>
            <a:ext cx="10686476" cy="8771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orbel" panose="020B0503020204020204"/>
                <a:ea typeface="+mn-ea"/>
                <a:cs typeface="+mn-cs"/>
              </a:rPr>
              <a:t>Water-jar problem (</a:t>
            </a:r>
            <a:r>
              <a:rPr kumimoji="0" lang="en-GB" sz="2400" b="1" i="0" u="none" strike="noStrike" kern="1200" cap="none" spc="0" normalizeH="0" baseline="0" noProof="0" dirty="0" err="1">
                <a:ln>
                  <a:noFill/>
                </a:ln>
                <a:solidFill>
                  <a:prstClr val="black"/>
                </a:solidFill>
                <a:effectLst/>
                <a:uLnTx/>
                <a:uFillTx/>
                <a:latin typeface="Corbel" panose="020B0503020204020204"/>
                <a:ea typeface="+mn-ea"/>
                <a:cs typeface="+mn-cs"/>
              </a:rPr>
              <a:t>Luchins</a:t>
            </a:r>
            <a:r>
              <a:rPr kumimoji="0" lang="en-GB" sz="2400" b="1" i="0" u="none" strike="noStrike" kern="1200" cap="none" spc="0" normalizeH="0" baseline="0" noProof="0" dirty="0">
                <a:ln>
                  <a:noFill/>
                </a:ln>
                <a:solidFill>
                  <a:prstClr val="black"/>
                </a:solidFill>
                <a:effectLst/>
                <a:uLnTx/>
                <a:uFillTx/>
                <a:latin typeface="Corbel" panose="020B0503020204020204"/>
                <a:ea typeface="+mn-ea"/>
                <a:cs typeface="+mn-cs"/>
              </a:rPr>
              <a:t>, 1942)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orbel" panose="020B0503020204020204"/>
                <a:ea typeface="+mn-ea"/>
                <a:cs typeface="+mn-cs"/>
              </a:rPr>
              <a:t>How would you use three jars with the indicated capacities to measure out the desired amount of water? </a:t>
            </a:r>
          </a:p>
        </p:txBody>
      </p:sp>
      <p:sp>
        <p:nvSpPr>
          <p:cNvPr id="9" name="TextBox 8"/>
          <p:cNvSpPr txBox="1"/>
          <p:nvPr/>
        </p:nvSpPr>
        <p:spPr>
          <a:xfrm>
            <a:off x="1602507" y="977083"/>
            <a:ext cx="10204067"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orbel" panose="020B0503020204020204"/>
                <a:ea typeface="+mn-ea"/>
                <a:cs typeface="+mn-cs"/>
              </a:rPr>
              <a:t>The </a:t>
            </a:r>
            <a:r>
              <a:rPr kumimoji="0" lang="en-GB" sz="1800" b="0" i="1" u="none" strike="noStrike" kern="1200" cap="none" spc="0" normalizeH="0" baseline="0" noProof="0" dirty="0">
                <a:ln>
                  <a:noFill/>
                </a:ln>
                <a:solidFill>
                  <a:prstClr val="black"/>
                </a:solidFill>
                <a:effectLst/>
                <a:uLnTx/>
                <a:uFillTx/>
                <a:latin typeface="Corbel" panose="020B0503020204020204"/>
                <a:ea typeface="+mn-ea"/>
                <a:cs typeface="+mn-cs"/>
              </a:rPr>
              <a:t>Einstellung</a:t>
            </a:r>
            <a:r>
              <a:rPr kumimoji="0" lang="en-GB" sz="1800" b="0" i="0" u="none" strike="noStrike" kern="1200" cap="none" spc="0" normalizeH="0" baseline="0" noProof="0" dirty="0">
                <a:ln>
                  <a:noFill/>
                </a:ln>
                <a:solidFill>
                  <a:prstClr val="black"/>
                </a:solidFill>
                <a:effectLst/>
                <a:uLnTx/>
                <a:uFillTx/>
                <a:latin typeface="Corbel" panose="020B0503020204020204"/>
                <a:ea typeface="+mn-ea"/>
                <a:cs typeface="+mn-cs"/>
              </a:rPr>
              <a:t> Effect, or Mental Set, is  the development of a mechanized state of mind. It occurs when  the first idea that comes to mind, triggered by previous experience with similar situations, prevents alternatives being considered. If this initial idea is not the best way to solve the problem, the optimum solution may be missed</a:t>
            </a:r>
          </a:p>
        </p:txBody>
      </p:sp>
      <p:sp>
        <p:nvSpPr>
          <p:cNvPr id="10" name="TextBox 9"/>
          <p:cNvSpPr txBox="1"/>
          <p:nvPr/>
        </p:nvSpPr>
        <p:spPr>
          <a:xfrm>
            <a:off x="1843807" y="179993"/>
            <a:ext cx="109589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rbel" panose="020B0503020204020204"/>
              </a:rPr>
              <a:t>Using </a:t>
            </a:r>
            <a:r>
              <a:rPr lang="en-US" sz="3200" b="1" dirty="0">
                <a:solidFill>
                  <a:prstClr val="black"/>
                </a:solidFill>
                <a:latin typeface="Corbel" panose="020B0503020204020204"/>
              </a:rPr>
              <a:t>a </a:t>
            </a:r>
            <a:r>
              <a:rPr kumimoji="0" lang="en-US" sz="3200" b="1" i="0" u="none" strike="noStrike" kern="1200" cap="none" spc="0" normalizeH="0" baseline="0" noProof="0" dirty="0">
                <a:ln>
                  <a:noFill/>
                </a:ln>
                <a:solidFill>
                  <a:prstClr val="black"/>
                </a:solidFill>
                <a:effectLst/>
                <a:uLnTx/>
                <a:uFillTx/>
                <a:latin typeface="Corbel" panose="020B0503020204020204"/>
              </a:rPr>
              <a:t>computer game to study the </a:t>
            </a:r>
            <a:r>
              <a:rPr kumimoji="0" lang="en-US" sz="3200" b="1" i="1" u="none" strike="noStrike" kern="1200" cap="none" spc="0" normalizeH="0" baseline="0" noProof="0" dirty="0" err="1">
                <a:ln>
                  <a:noFill/>
                </a:ln>
                <a:solidFill>
                  <a:prstClr val="black"/>
                </a:solidFill>
                <a:effectLst/>
                <a:uLnTx/>
                <a:uFillTx/>
                <a:latin typeface="Corbel" panose="020B0503020204020204"/>
              </a:rPr>
              <a:t>Einstellung</a:t>
            </a:r>
            <a:r>
              <a:rPr kumimoji="0" lang="en-US" sz="3200" b="1" i="0" u="none" strike="noStrike" kern="1200" cap="none" spc="0" normalizeH="0" baseline="0" noProof="0" dirty="0">
                <a:ln>
                  <a:noFill/>
                </a:ln>
                <a:solidFill>
                  <a:prstClr val="black"/>
                </a:solidFill>
                <a:effectLst/>
                <a:uLnTx/>
                <a:uFillTx/>
                <a:latin typeface="Corbel" panose="020B0503020204020204"/>
              </a:rPr>
              <a:t> Effect</a:t>
            </a:r>
            <a:endParaRPr kumimoji="0" lang="en-GB" sz="3200" b="0" i="0" u="none" strike="noStrike" kern="1200" cap="none" spc="0" normalizeH="0" baseline="0" noProof="0" dirty="0">
              <a:ln>
                <a:noFill/>
              </a:ln>
              <a:solidFill>
                <a:prstClr val="black"/>
              </a:solidFill>
              <a:effectLst/>
              <a:uLnTx/>
              <a:uFillTx/>
              <a:latin typeface="Corbel" panose="020B0503020204020204"/>
            </a:endParaRPr>
          </a:p>
        </p:txBody>
      </p:sp>
      <p:sp>
        <p:nvSpPr>
          <p:cNvPr id="11" name="TextBox 10"/>
          <p:cNvSpPr txBox="1"/>
          <p:nvPr/>
        </p:nvSpPr>
        <p:spPr>
          <a:xfrm>
            <a:off x="10146550" y="4374674"/>
            <a:ext cx="18501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1"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Corbel" panose="020B0503020204020204"/>
                <a:ea typeface="+mn-ea"/>
                <a:cs typeface="+mn-cs"/>
              </a:rPr>
              <a:t>Einstellung</a:t>
            </a:r>
            <a:r>
              <a:rPr kumimoji="0" lang="en-GB" sz="1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rbel" panose="020B0503020204020204"/>
                <a:ea typeface="+mn-ea"/>
                <a:cs typeface="+mn-cs"/>
              </a:rPr>
              <a:t> trials</a:t>
            </a:r>
          </a:p>
        </p:txBody>
      </p:sp>
      <p:sp>
        <p:nvSpPr>
          <p:cNvPr id="14" name="Right Brace 13"/>
          <p:cNvSpPr/>
          <p:nvPr/>
        </p:nvSpPr>
        <p:spPr>
          <a:xfrm>
            <a:off x="9638550" y="3969501"/>
            <a:ext cx="503786" cy="1163782"/>
          </a:xfrm>
          <a:prstGeom prst="rightBrace">
            <a:avLst>
              <a:gd name="adj1" fmla="val 8333"/>
              <a:gd name="adj2" fmla="val 50883"/>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5" name="Right Brace 14"/>
          <p:cNvSpPr/>
          <p:nvPr/>
        </p:nvSpPr>
        <p:spPr>
          <a:xfrm>
            <a:off x="9638550" y="5202793"/>
            <a:ext cx="402284" cy="470580"/>
          </a:xfrm>
          <a:prstGeom prst="righ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6" name="Right Brace 15"/>
          <p:cNvSpPr/>
          <p:nvPr/>
        </p:nvSpPr>
        <p:spPr>
          <a:xfrm>
            <a:off x="9638550" y="6000690"/>
            <a:ext cx="402284" cy="470580"/>
          </a:xfrm>
          <a:prstGeom prst="righ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7" name="Right Brace 16"/>
          <p:cNvSpPr/>
          <p:nvPr/>
        </p:nvSpPr>
        <p:spPr>
          <a:xfrm>
            <a:off x="9638550" y="5734935"/>
            <a:ext cx="319561" cy="226232"/>
          </a:xfrm>
          <a:prstGeom prst="rightBrac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8" name="TextBox 17"/>
          <p:cNvSpPr txBox="1"/>
          <p:nvPr/>
        </p:nvSpPr>
        <p:spPr>
          <a:xfrm>
            <a:off x="10142336" y="5216884"/>
            <a:ext cx="14285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rbel" panose="020B0503020204020204"/>
                <a:ea typeface="+mn-ea"/>
                <a:cs typeface="+mn-cs"/>
              </a:rPr>
              <a:t>Critical trials</a:t>
            </a:r>
          </a:p>
        </p:txBody>
      </p:sp>
      <p:sp>
        <p:nvSpPr>
          <p:cNvPr id="19" name="TextBox 18"/>
          <p:cNvSpPr txBox="1"/>
          <p:nvPr/>
        </p:nvSpPr>
        <p:spPr>
          <a:xfrm>
            <a:off x="10142336" y="6037513"/>
            <a:ext cx="14285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rbel" panose="020B0503020204020204"/>
                <a:ea typeface="+mn-ea"/>
                <a:cs typeface="+mn-cs"/>
              </a:rPr>
              <a:t>Critical trials</a:t>
            </a:r>
          </a:p>
        </p:txBody>
      </p:sp>
      <p:sp>
        <p:nvSpPr>
          <p:cNvPr id="20" name="TextBox 19"/>
          <p:cNvSpPr txBox="1"/>
          <p:nvPr/>
        </p:nvSpPr>
        <p:spPr>
          <a:xfrm>
            <a:off x="10142336" y="5663385"/>
            <a:ext cx="16642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rbel" panose="020B0503020204020204"/>
                <a:ea typeface="+mn-ea"/>
                <a:cs typeface="+mn-cs"/>
              </a:rPr>
              <a:t>Extinction trial</a:t>
            </a:r>
          </a:p>
        </p:txBody>
      </p:sp>
    </p:spTree>
    <p:extLst>
      <p:ext uri="{BB962C8B-B14F-4D97-AF65-F5344CB8AC3E}">
        <p14:creationId xmlns:p14="http://schemas.microsoft.com/office/powerpoint/2010/main" val="335820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24781" y="22089"/>
            <a:ext cx="10018713" cy="952107"/>
          </a:xfrm>
        </p:spPr>
        <p:txBody>
          <a:bodyPr>
            <a:normAutofit/>
          </a:bodyPr>
          <a:lstStyle/>
          <a:p>
            <a:r>
              <a:rPr lang="en-GB" sz="3200" b="1" dirty="0"/>
              <a:t>… From a </a:t>
            </a:r>
            <a:r>
              <a:rPr lang="en-GB" sz="3200" b="1" i="1" dirty="0"/>
              <a:t>qualitative</a:t>
            </a:r>
            <a:r>
              <a:rPr lang="en-GB" sz="3200" b="1" dirty="0"/>
              <a:t> to a </a:t>
            </a:r>
            <a:r>
              <a:rPr lang="en-GB" sz="3200" b="1" i="1" dirty="0"/>
              <a:t>quantitative</a:t>
            </a:r>
            <a:r>
              <a:rPr lang="en-GB" sz="3200" b="1" dirty="0"/>
              <a:t> approach </a:t>
            </a:r>
          </a:p>
        </p:txBody>
      </p:sp>
      <p:sp>
        <p:nvSpPr>
          <p:cNvPr id="6" name="Content Placeholder 5"/>
          <p:cNvSpPr>
            <a:spLocks noGrp="1"/>
          </p:cNvSpPr>
          <p:nvPr>
            <p:ph idx="1"/>
          </p:nvPr>
        </p:nvSpPr>
        <p:spPr>
          <a:xfrm>
            <a:off x="1676400" y="1093097"/>
            <a:ext cx="10018713" cy="1819277"/>
          </a:xfrm>
        </p:spPr>
        <p:txBody>
          <a:bodyPr>
            <a:normAutofit/>
          </a:bodyPr>
          <a:lstStyle/>
          <a:p>
            <a:pPr marL="0" indent="0" algn="ctr">
              <a:buNone/>
            </a:pPr>
            <a:r>
              <a:rPr lang="en-GB" sz="2000" dirty="0"/>
              <a:t>Our computer-based task will consist of a simple game-like design activity. The overall purpose of the game is to design a bridge across a river that can support the specified load without exceeding the specified budget </a:t>
            </a:r>
          </a:p>
          <a:p>
            <a:pPr marL="0" indent="0" algn="ctr">
              <a:buNone/>
            </a:pPr>
            <a:endParaRPr lang="en-US" dirty="0"/>
          </a:p>
        </p:txBody>
      </p:sp>
      <p:cxnSp>
        <p:nvCxnSpPr>
          <p:cNvPr id="7" name="Straight Arrow Connector 6"/>
          <p:cNvCxnSpPr/>
          <p:nvPr/>
        </p:nvCxnSpPr>
        <p:spPr>
          <a:xfrm flipH="1">
            <a:off x="1676401" y="952107"/>
            <a:ext cx="9515474" cy="0"/>
          </a:xfrm>
          <a:prstGeom prst="straightConnector1">
            <a:avLst/>
          </a:prstGeom>
          <a:ln w="698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94587" y="5898275"/>
            <a:ext cx="19191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orbel" panose="020B0503020204020204"/>
                <a:ea typeface="+mn-ea"/>
                <a:cs typeface="+mn-cs"/>
              </a:rPr>
              <a:t>Design Mode</a:t>
            </a:r>
          </a:p>
        </p:txBody>
      </p:sp>
      <p:sp>
        <p:nvSpPr>
          <p:cNvPr id="15" name="TextBox 14"/>
          <p:cNvSpPr txBox="1"/>
          <p:nvPr/>
        </p:nvSpPr>
        <p:spPr>
          <a:xfrm>
            <a:off x="8096120" y="5898275"/>
            <a:ext cx="1562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orbel" panose="020B0503020204020204"/>
                <a:ea typeface="+mn-ea"/>
                <a:cs typeface="+mn-cs"/>
              </a:rPr>
              <a:t>Test Mode</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1" y="2364077"/>
            <a:ext cx="4659749" cy="349481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5757" y="2350711"/>
            <a:ext cx="4677568" cy="3508176"/>
          </a:xfrm>
          <a:prstGeom prst="rect">
            <a:avLst/>
          </a:prstGeom>
        </p:spPr>
      </p:pic>
      <p:sp>
        <p:nvSpPr>
          <p:cNvPr id="2" name="TextBox 1"/>
          <p:cNvSpPr txBox="1"/>
          <p:nvPr/>
        </p:nvSpPr>
        <p:spPr>
          <a:xfrm>
            <a:off x="3591574" y="6439934"/>
            <a:ext cx="6188364" cy="338554"/>
          </a:xfrm>
          <a:prstGeom prst="rect">
            <a:avLst/>
          </a:prstGeom>
          <a:noFill/>
        </p:spPr>
        <p:txBody>
          <a:bodyPr wrap="square" rtlCol="0">
            <a:spAutoFit/>
          </a:bodyPr>
          <a:lstStyle/>
          <a:p>
            <a:r>
              <a:rPr lang="en-GB" sz="1600" b="1" dirty="0"/>
              <a:t>Screens from the game Pontifex, developed by Chronic Logic</a:t>
            </a:r>
          </a:p>
        </p:txBody>
      </p:sp>
    </p:spTree>
    <p:extLst>
      <p:ext uri="{BB962C8B-B14F-4D97-AF65-F5344CB8AC3E}">
        <p14:creationId xmlns:p14="http://schemas.microsoft.com/office/powerpoint/2010/main" val="22442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1581508" y="2375993"/>
            <a:ext cx="10018713" cy="1632481"/>
          </a:xfrm>
        </p:spPr>
        <p:txBody>
          <a:bodyPr>
            <a:normAutofit/>
          </a:bodyPr>
          <a:lstStyle/>
          <a:p>
            <a:r>
              <a:rPr lang="en-GB" b="1" dirty="0"/>
              <a:t>Show them the Pontifex game,</a:t>
            </a:r>
            <a:br>
              <a:rPr lang="en-GB" b="1" dirty="0"/>
            </a:br>
            <a:r>
              <a:rPr lang="en-GB" b="1" dirty="0"/>
              <a:t>why not?</a:t>
            </a:r>
          </a:p>
        </p:txBody>
      </p:sp>
    </p:spTree>
    <p:extLst>
      <p:ext uri="{BB962C8B-B14F-4D97-AF65-F5344CB8AC3E}">
        <p14:creationId xmlns:p14="http://schemas.microsoft.com/office/powerpoint/2010/main" val="25976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7593" y="0"/>
            <a:ext cx="10018712" cy="1104900"/>
          </a:xfrm>
        </p:spPr>
        <p:txBody>
          <a:bodyPr>
            <a:normAutofit/>
          </a:bodyPr>
          <a:lstStyle/>
          <a:p>
            <a:r>
              <a:rPr lang="en-GB" sz="3200" b="1" dirty="0"/>
              <a:t>Game details</a:t>
            </a:r>
          </a:p>
        </p:txBody>
      </p:sp>
      <p:sp>
        <p:nvSpPr>
          <p:cNvPr id="3" name="TextBox 2"/>
          <p:cNvSpPr txBox="1"/>
          <p:nvPr/>
        </p:nvSpPr>
        <p:spPr>
          <a:xfrm>
            <a:off x="1622856" y="1119333"/>
            <a:ext cx="10376763" cy="4431983"/>
          </a:xfrm>
          <a:prstGeom prst="rect">
            <a:avLst/>
          </a:prstGeom>
          <a:noFill/>
        </p:spPr>
        <p:txBody>
          <a:bodyPr wrap="square" rtlCol="0">
            <a:spAutoFit/>
          </a:bodyPr>
          <a:lstStyle/>
          <a:p>
            <a:pPr lvl="0" algn="ctr">
              <a:defRPr/>
            </a:pPr>
            <a:r>
              <a:rPr lang="en-GB" b="1" dirty="0">
                <a:solidFill>
                  <a:prstClr val="black"/>
                </a:solidFill>
              </a:rPr>
              <a:t>RULES </a:t>
            </a:r>
          </a:p>
          <a:p>
            <a:pPr lvl="0" algn="just">
              <a:defRPr/>
            </a:pPr>
            <a:r>
              <a:rPr lang="en-GB" sz="1600" dirty="0">
                <a:solidFill>
                  <a:prstClr val="black"/>
                </a:solidFill>
              </a:rPr>
              <a:t>To design bridges that are strong enough to support their own weight and other loads that are placed upon them;</a:t>
            </a:r>
          </a:p>
          <a:p>
            <a:pPr lvl="0" algn="just">
              <a:defRPr/>
            </a:pPr>
            <a:r>
              <a:rPr lang="en-GB" sz="1600" dirty="0">
                <a:solidFill>
                  <a:prstClr val="black"/>
                </a:solidFill>
              </a:rPr>
              <a:t>To pass each trial, the bridge must withstand the load of a train passing across it without suffering any broken links;</a:t>
            </a:r>
            <a:br>
              <a:rPr lang="en-GB" sz="1600" dirty="0">
                <a:solidFill>
                  <a:prstClr val="black"/>
                </a:solidFill>
              </a:rPr>
            </a:br>
            <a:r>
              <a:rPr lang="en-GB" sz="1600" dirty="0">
                <a:solidFill>
                  <a:prstClr val="black"/>
                </a:solidFill>
              </a:rPr>
              <a:t> If that happens, the bridge must be redesigned and retested; </a:t>
            </a:r>
          </a:p>
          <a:p>
            <a:pPr lvl="0" algn="just">
              <a:defRPr/>
            </a:pPr>
            <a:r>
              <a:rPr lang="en-GB" sz="1600" dirty="0">
                <a:solidFill>
                  <a:prstClr val="black"/>
                </a:solidFill>
              </a:rPr>
              <a:t>There is (currently) no limit for the number of attempts (i.e. testing the bridge);</a:t>
            </a:r>
          </a:p>
          <a:p>
            <a:pPr lvl="0" algn="just">
              <a:defRPr/>
            </a:pPr>
            <a:r>
              <a:rPr lang="en-GB" sz="1600" dirty="0">
                <a:solidFill>
                  <a:prstClr val="black"/>
                </a:solidFill>
              </a:rPr>
              <a:t>There is (currently) no time limit for each trial</a:t>
            </a:r>
          </a:p>
          <a:p>
            <a:pPr lvl="0" algn="just">
              <a:defRPr/>
            </a:pPr>
            <a:endParaRPr lang="en-GB" dirty="0">
              <a:solidFill>
                <a:prstClr val="black"/>
              </a:solidFill>
            </a:endParaRPr>
          </a:p>
          <a:p>
            <a:pPr algn="just">
              <a:defRPr/>
            </a:pPr>
            <a:r>
              <a:rPr lang="en-GB" b="1" dirty="0">
                <a:solidFill>
                  <a:prstClr val="black"/>
                </a:solidFill>
              </a:rPr>
              <a:t>MECHANICS</a:t>
            </a:r>
            <a:br>
              <a:rPr lang="en-GB" b="1" dirty="0">
                <a:solidFill>
                  <a:prstClr val="black"/>
                </a:solidFill>
              </a:rPr>
            </a:br>
            <a:r>
              <a:rPr lang="en-GB" sz="1600" dirty="0">
                <a:solidFill>
                  <a:prstClr val="black"/>
                </a:solidFill>
              </a:rPr>
              <a:t>There is a design mode to design the bridge and a test mode to test it;</a:t>
            </a:r>
          </a:p>
          <a:p>
            <a:pPr lvl="0" algn="just">
              <a:defRPr/>
            </a:pPr>
            <a:r>
              <a:rPr lang="en-GB" sz="1600" dirty="0">
                <a:solidFill>
                  <a:prstClr val="black"/>
                </a:solidFill>
              </a:rPr>
              <a:t>Bridges are made out of segments that are linked to each other with anchor points;</a:t>
            </a:r>
          </a:p>
          <a:p>
            <a:pPr lvl="0" algn="just">
              <a:defRPr/>
            </a:pPr>
            <a:r>
              <a:rPr lang="en-GB" sz="1600" dirty="0">
                <a:solidFill>
                  <a:prstClr val="black"/>
                </a:solidFill>
              </a:rPr>
              <a:t>Not all anchor points can or should be used in order to construct the bridges;</a:t>
            </a:r>
          </a:p>
          <a:p>
            <a:pPr algn="just">
              <a:defRPr/>
            </a:pPr>
            <a:r>
              <a:rPr lang="en-GB" sz="1600" dirty="0">
                <a:solidFill>
                  <a:prstClr val="black"/>
                </a:solidFill>
              </a:rPr>
              <a:t>Bridge links break when the structure is not strong enough to support either its own weight or other loads;</a:t>
            </a:r>
          </a:p>
          <a:p>
            <a:pPr algn="just">
              <a:defRPr/>
            </a:pPr>
            <a:r>
              <a:rPr lang="en-GB" sz="1600" dirty="0">
                <a:solidFill>
                  <a:prstClr val="black"/>
                </a:solidFill>
              </a:rPr>
              <a:t>For each trial, there is a limited budget;</a:t>
            </a:r>
          </a:p>
          <a:p>
            <a:pPr algn="just">
              <a:defRPr/>
            </a:pPr>
            <a:r>
              <a:rPr lang="en-GB" sz="1600" dirty="0">
                <a:solidFill>
                  <a:prstClr val="black"/>
                </a:solidFill>
              </a:rPr>
              <a:t>Each piece of the bridge costs money</a:t>
            </a:r>
          </a:p>
          <a:p>
            <a:pPr algn="just">
              <a:defRPr/>
            </a:pPr>
            <a:endParaRPr lang="en-GB" dirty="0">
              <a:solidFill>
                <a:prstClr val="black"/>
              </a:solidFill>
            </a:endParaRPr>
          </a:p>
          <a:p>
            <a:pPr algn="ctr">
              <a:defRPr/>
            </a:pPr>
            <a:r>
              <a:rPr lang="en-GB" b="1" dirty="0">
                <a:solidFill>
                  <a:prstClr val="black"/>
                </a:solidFill>
              </a:rPr>
              <a:t>GOAL</a:t>
            </a:r>
            <a:r>
              <a:rPr lang="en-GB" dirty="0">
                <a:solidFill>
                  <a:prstClr val="black"/>
                </a:solidFill>
              </a:rPr>
              <a:t> </a:t>
            </a:r>
          </a:p>
          <a:p>
            <a:pPr algn="just">
              <a:defRPr/>
            </a:pPr>
            <a:r>
              <a:rPr lang="en-GB" sz="1600" b="1" dirty="0">
                <a:solidFill>
                  <a:prstClr val="black"/>
                </a:solidFill>
              </a:rPr>
              <a:t>To construct the cheapest bridge possible!</a:t>
            </a:r>
          </a:p>
        </p:txBody>
      </p:sp>
    </p:spTree>
    <p:extLst>
      <p:ext uri="{BB962C8B-B14F-4D97-AF65-F5344CB8AC3E}">
        <p14:creationId xmlns:p14="http://schemas.microsoft.com/office/powerpoint/2010/main" val="163614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66177" y="965148"/>
            <a:ext cx="13147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orbel" panose="020B0503020204020204"/>
                <a:ea typeface="+mn-ea"/>
                <a:cs typeface="+mn-cs"/>
              </a:rPr>
              <a:t>Problem</a:t>
            </a:r>
          </a:p>
        </p:txBody>
      </p:sp>
      <p:sp>
        <p:nvSpPr>
          <p:cNvPr id="5" name="Rectangle 4"/>
          <p:cNvSpPr/>
          <p:nvPr/>
        </p:nvSpPr>
        <p:spPr>
          <a:xfrm>
            <a:off x="8798736" y="1003274"/>
            <a:ext cx="131318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orbel" panose="020B0503020204020204"/>
                <a:ea typeface="+mn-ea"/>
                <a:cs typeface="+mn-cs"/>
              </a:rPr>
              <a:t>Solution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448" y="1543832"/>
            <a:ext cx="5130243" cy="3847682"/>
          </a:xfrm>
          <a:prstGeom prst="rect">
            <a:avLst/>
          </a:prstGeom>
        </p:spPr>
      </p:pic>
      <p:sp>
        <p:nvSpPr>
          <p:cNvPr id="8" name="TextBox 7"/>
          <p:cNvSpPr txBox="1"/>
          <p:nvPr/>
        </p:nvSpPr>
        <p:spPr>
          <a:xfrm>
            <a:off x="3766270" y="5801415"/>
            <a:ext cx="578145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rbel" panose="020B0503020204020204"/>
                <a:ea typeface="+mn-ea"/>
                <a:cs typeface="+mn-cs"/>
              </a:rPr>
              <a:t>Solution: Using all the anchor points</a:t>
            </a:r>
          </a:p>
        </p:txBody>
      </p:sp>
      <p:pic>
        <p:nvPicPr>
          <p:cNvPr id="11" name="Picture 10"/>
          <p:cNvPicPr>
            <a:picLocks noChangeAspect="1"/>
          </p:cNvPicPr>
          <p:nvPr/>
        </p:nvPicPr>
        <p:blipFill>
          <a:blip r:embed="rId3"/>
          <a:stretch>
            <a:fillRect/>
          </a:stretch>
        </p:blipFill>
        <p:spPr>
          <a:xfrm>
            <a:off x="6761607" y="1543832"/>
            <a:ext cx="5124450" cy="3838575"/>
          </a:xfrm>
          <a:prstGeom prst="rect">
            <a:avLst/>
          </a:prstGeom>
        </p:spPr>
      </p:pic>
      <p:sp>
        <p:nvSpPr>
          <p:cNvPr id="9" name="Title 1"/>
          <p:cNvSpPr>
            <a:spLocks noGrp="1"/>
          </p:cNvSpPr>
          <p:nvPr>
            <p:ph type="title"/>
          </p:nvPr>
        </p:nvSpPr>
        <p:spPr>
          <a:xfrm>
            <a:off x="4605317" y="257893"/>
            <a:ext cx="3966747" cy="550817"/>
          </a:xfrm>
        </p:spPr>
        <p:txBody>
          <a:bodyPr>
            <a:noAutofit/>
          </a:bodyPr>
          <a:lstStyle/>
          <a:p>
            <a:r>
              <a:rPr lang="en-GB" sz="3200" b="1" i="1" dirty="0" err="1"/>
              <a:t>Einstellung</a:t>
            </a:r>
            <a:r>
              <a:rPr lang="en-GB" sz="3200" b="1" dirty="0"/>
              <a:t> trials</a:t>
            </a:r>
          </a:p>
        </p:txBody>
      </p:sp>
    </p:spTree>
    <p:extLst>
      <p:ext uri="{BB962C8B-B14F-4D97-AF65-F5344CB8AC3E}">
        <p14:creationId xmlns:p14="http://schemas.microsoft.com/office/powerpoint/2010/main" val="230980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TotalTime>
  <Words>1500</Words>
  <Application>Microsoft Office PowerPoint</Application>
  <PresentationFormat>Widescreen</PresentationFormat>
  <Paragraphs>232</Paragraphs>
  <Slides>20</Slides>
  <Notes>10</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Corbel</vt:lpstr>
      <vt:lpstr>Times New Roman</vt:lpstr>
      <vt:lpstr>Parallax</vt:lpstr>
      <vt:lpstr>A computer game to study design fixation</vt:lpstr>
      <vt:lpstr>Design Fixation</vt:lpstr>
      <vt:lpstr>How fixation effects have been studied</vt:lpstr>
      <vt:lpstr>From a quantitative to a qualitative approach… </vt:lpstr>
      <vt:lpstr>PowerPoint Presentation</vt:lpstr>
      <vt:lpstr>… From a qualitative to a quantitative approach </vt:lpstr>
      <vt:lpstr>Show them the Pontifex game, why not?</vt:lpstr>
      <vt:lpstr>Game details</vt:lpstr>
      <vt:lpstr>Einstellung trials</vt:lpstr>
      <vt:lpstr>Critical trials</vt:lpstr>
      <vt:lpstr>PowerPoint Presentation</vt:lpstr>
      <vt:lpstr>Possible variations for future studies</vt:lpstr>
      <vt:lpstr>Using our computer game for fixation experiments </vt:lpstr>
      <vt:lpstr>Benefits of creating our own game</vt:lpstr>
      <vt:lpstr>Thank you for your attention!</vt:lpstr>
      <vt:lpstr>Experimental conditions</vt:lpstr>
      <vt:lpstr>How fixation effects have been studied</vt:lpstr>
      <vt:lpstr>Important differences between our computer game and Luchins’ original paradigm </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Studying design fixation with   a computer game</dc:title>
  <dc:creator>EDC</dc:creator>
  <cp:lastModifiedBy>lalv</cp:lastModifiedBy>
  <cp:revision>82</cp:revision>
  <dcterms:created xsi:type="dcterms:W3CDTF">2016-06-07T12:20:21Z</dcterms:created>
  <dcterms:modified xsi:type="dcterms:W3CDTF">2016-06-25T17:44:26Z</dcterms:modified>
</cp:coreProperties>
</file>